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97" r:id="rId2"/>
    <p:sldId id="398" r:id="rId3"/>
    <p:sldId id="399" r:id="rId4"/>
    <p:sldId id="400" r:id="rId5"/>
    <p:sldId id="401" r:id="rId6"/>
    <p:sldId id="402" r:id="rId7"/>
    <p:sldId id="403" r:id="rId8"/>
    <p:sldId id="405" r:id="rId9"/>
    <p:sldId id="406" r:id="rId10"/>
    <p:sldId id="407" r:id="rId11"/>
    <p:sldId id="408" r:id="rId12"/>
    <p:sldId id="409" r:id="rId13"/>
    <p:sldId id="410" r:id="rId14"/>
    <p:sldId id="411" r:id="rId15"/>
    <p:sldId id="412" r:id="rId16"/>
    <p:sldId id="413" r:id="rId17"/>
    <p:sldId id="414" r:id="rId18"/>
    <p:sldId id="415" r:id="rId19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8703"/>
    <a:srgbClr val="F9DACC"/>
    <a:srgbClr val="12BD67"/>
    <a:srgbClr val="C6DD1F"/>
    <a:srgbClr val="FFC000"/>
    <a:srgbClr val="000000"/>
    <a:srgbClr val="C00000"/>
    <a:srgbClr val="B46807"/>
    <a:srgbClr val="FF9A3F"/>
    <a:srgbClr val="FF65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7" autoAdjust="0"/>
    <p:restoredTop sz="91606" autoAdjust="0"/>
  </p:normalViewPr>
  <p:slideViewPr>
    <p:cSldViewPr snapToGrid="0" snapToObjects="1">
      <p:cViewPr>
        <p:scale>
          <a:sx n="100" d="100"/>
          <a:sy n="100" d="100"/>
        </p:scale>
        <p:origin x="1782" y="720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55064A-78E9-664A-8476-B6623A1BFF6B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508901-B0C2-4344-BF0C-B0EE46670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57358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9D921-1522-4B5D-B35E-0F9403B5534E}" type="datetimeFigureOut">
              <a:rPr lang="en-AU" smtClean="0"/>
              <a:t>28/01/2020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F161F-2D57-4950-A1E5-712F7717F2B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35127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23269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14854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56319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2042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471283" y="0"/>
            <a:ext cx="5734595" cy="516021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5" r="335"/>
          <a:stretch/>
        </p:blipFill>
        <p:spPr>
          <a:xfrm>
            <a:off x="0" y="0"/>
            <a:ext cx="4284000" cy="5143500"/>
          </a:xfrm>
          <a:prstGeom prst="rect">
            <a:avLst/>
          </a:prstGeom>
        </p:spPr>
      </p:pic>
      <p:pic>
        <p:nvPicPr>
          <p:cNvPr id="6" name="Picture 5" descr="USY_MB1_PMS_1_Colour_Standard_Logo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4134" y="4472446"/>
            <a:ext cx="1220629" cy="420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35" y="4462536"/>
            <a:ext cx="1053823" cy="449632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78215" y="4343707"/>
            <a:ext cx="2842248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73839" y="572147"/>
            <a:ext cx="3209351" cy="1263178"/>
          </a:xfrm>
        </p:spPr>
        <p:txBody>
          <a:bodyPr/>
          <a:lstStyle>
            <a:lvl1pPr>
              <a:defRPr sz="1800" b="1" baseline="0"/>
            </a:lvl1pPr>
          </a:lstStyle>
          <a:p>
            <a:r>
              <a:rPr lang="en-AU" sz="2000" b="0" dirty="0"/>
              <a:t>Master Slide Title</a:t>
            </a:r>
            <a:endParaRPr lang="en-US" sz="2000" b="0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73840" y="2352743"/>
            <a:ext cx="3197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latin typeface="+mn-lt"/>
              </a:rPr>
              <a:t>Author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36" y="-1"/>
            <a:ext cx="268451" cy="15961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23" y="3883130"/>
            <a:ext cx="2873340" cy="33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9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– Red option 1 (add own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2946083" y="913289"/>
            <a:ext cx="3088791" cy="332683"/>
          </a:xfrm>
        </p:spPr>
        <p:txBody>
          <a:bodyPr anchor="t"/>
          <a:lstStyle>
            <a:lvl1pPr>
              <a:defRPr sz="2200">
                <a:solidFill>
                  <a:srgbClr val="FF9A3F"/>
                </a:solidFill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946075" y="2085211"/>
            <a:ext cx="3425244" cy="639366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200"/>
            </a:lvl1pPr>
            <a:lvl2pPr marL="457156" indent="0">
              <a:buNone/>
              <a:defRPr/>
            </a:lvl2pPr>
            <a:lvl3pPr marL="914309" indent="0">
              <a:buNone/>
              <a:defRPr/>
            </a:lvl3pPr>
            <a:lvl4pPr marL="1371464" indent="0">
              <a:buNone/>
              <a:defRPr/>
            </a:lvl4pPr>
            <a:lvl5pPr marL="1828619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946075" y="1251567"/>
            <a:ext cx="3088792" cy="639366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800">
                <a:solidFill>
                  <a:srgbClr val="000000"/>
                </a:solidFill>
              </a:defRPr>
            </a:lvl1pPr>
            <a:lvl2pPr marL="457156" indent="0">
              <a:buNone/>
              <a:defRPr/>
            </a:lvl2pPr>
            <a:lvl3pPr marL="914309" indent="0">
              <a:buNone/>
              <a:defRPr/>
            </a:lvl3pPr>
            <a:lvl4pPr marL="1371464" indent="0">
              <a:buNone/>
              <a:defRPr/>
            </a:lvl4pPr>
            <a:lvl5pPr marL="1828619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7" descr="USY_MB1_PMS_1_Colour_Standard_Logo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1411" y="4577734"/>
            <a:ext cx="924740" cy="318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31" y="4577325"/>
            <a:ext cx="798369" cy="3406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363" y="4577333"/>
            <a:ext cx="2873340" cy="3352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– Red option 1 (add own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3070379" y="1959448"/>
            <a:ext cx="3088791" cy="332683"/>
          </a:xfrm>
        </p:spPr>
        <p:txBody>
          <a:bodyPr anchor="t"/>
          <a:lstStyle>
            <a:lvl1pPr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070371" y="2297726"/>
            <a:ext cx="3088792" cy="639366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800">
                <a:solidFill>
                  <a:srgbClr val="000000"/>
                </a:solidFill>
              </a:defRPr>
            </a:lvl1pPr>
            <a:lvl2pPr marL="457156" indent="0">
              <a:buNone/>
              <a:defRPr/>
            </a:lvl2pPr>
            <a:lvl3pPr marL="914309" indent="0">
              <a:buNone/>
              <a:defRPr/>
            </a:lvl3pPr>
            <a:lvl4pPr marL="1371464" indent="0">
              <a:buNone/>
              <a:defRPr/>
            </a:lvl4pPr>
            <a:lvl5pPr marL="1828619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6" r="1476"/>
          <a:stretch/>
        </p:blipFill>
        <p:spPr>
          <a:xfrm>
            <a:off x="0" y="-1"/>
            <a:ext cx="2160000" cy="51435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6" r="1476"/>
          <a:stretch/>
        </p:blipFill>
        <p:spPr>
          <a:xfrm rot="10800000">
            <a:off x="6984000" y="-1"/>
            <a:ext cx="2160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58572" y="-986503"/>
            <a:ext cx="398929" cy="23719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566" y="4845429"/>
            <a:ext cx="1126997" cy="1314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6510" y="3758074"/>
            <a:ext cx="398929" cy="2371937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944563"/>
            <a:ext cx="6172200" cy="3638550"/>
          </a:xfrm>
        </p:spPr>
        <p:txBody>
          <a:bodyPr/>
          <a:lstStyle>
            <a:lvl1pPr marL="342866" indent="-342866">
              <a:buFont typeface="Arial" charset="0"/>
              <a:buChar char="•"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62659" y="-1126001"/>
            <a:ext cx="455340" cy="27073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566" y="4845429"/>
            <a:ext cx="1126997" cy="1314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25999" y="3562164"/>
            <a:ext cx="455340" cy="2707341"/>
          </a:xfrm>
          <a:prstGeom prst="rect">
            <a:avLst/>
          </a:prstGeom>
        </p:spPr>
      </p:pic>
      <p:sp>
        <p:nvSpPr>
          <p:cNvPr id="7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944563"/>
            <a:ext cx="6172200" cy="3638550"/>
          </a:xfrm>
        </p:spPr>
        <p:txBody>
          <a:bodyPr/>
          <a:lstStyle>
            <a:lvl1pPr marL="342866" indent="-342866">
              <a:buFont typeface="Arial" charset="0"/>
              <a:buChar char="•"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30000" y="-793233"/>
            <a:ext cx="320773" cy="19072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566" y="4845429"/>
            <a:ext cx="1126997" cy="13148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3240" y="4029500"/>
            <a:ext cx="320773" cy="1907241"/>
          </a:xfrm>
          <a:prstGeom prst="rect">
            <a:avLst/>
          </a:prstGeom>
        </p:spPr>
      </p:pic>
      <p:sp>
        <p:nvSpPr>
          <p:cNvPr id="6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944563"/>
            <a:ext cx="6172200" cy="3638550"/>
          </a:xfrm>
        </p:spPr>
        <p:txBody>
          <a:bodyPr/>
          <a:lstStyle>
            <a:lvl1pPr marL="342866" indent="-342866">
              <a:buFont typeface="Arial" charset="0"/>
              <a:buChar char="•"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353215" y="-1275139"/>
            <a:ext cx="515649" cy="30659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566" y="4845429"/>
            <a:ext cx="1126997" cy="1314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75145" y="3352718"/>
            <a:ext cx="515649" cy="3065929"/>
          </a:xfrm>
          <a:prstGeom prst="rect">
            <a:avLst/>
          </a:prstGeom>
        </p:spPr>
      </p:pic>
      <p:sp>
        <p:nvSpPr>
          <p:cNvPr id="6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944563"/>
            <a:ext cx="6172200" cy="3638550"/>
          </a:xfrm>
        </p:spPr>
        <p:txBody>
          <a:bodyPr/>
          <a:lstStyle>
            <a:lvl1pPr marL="342866" indent="-342866">
              <a:buFont typeface="Arial" charset="0"/>
              <a:buChar char="•"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936" y="0"/>
            <a:ext cx="865071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50" y="4881290"/>
            <a:ext cx="1126997" cy="131483"/>
          </a:xfrm>
          <a:prstGeom prst="rect">
            <a:avLst/>
          </a:prstGeom>
        </p:spPr>
      </p:pic>
      <p:sp>
        <p:nvSpPr>
          <p:cNvPr id="5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944563"/>
            <a:ext cx="6172200" cy="3638550"/>
          </a:xfrm>
        </p:spPr>
        <p:txBody>
          <a:bodyPr/>
          <a:lstStyle>
            <a:lvl1pPr marL="342866" indent="-342866">
              <a:buFont typeface="Arial" charset="0"/>
              <a:buChar char="•"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3587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936" y="0"/>
            <a:ext cx="865071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50" y="4881290"/>
            <a:ext cx="1126997" cy="131483"/>
          </a:xfrm>
          <a:prstGeom prst="rect">
            <a:avLst/>
          </a:prstGeom>
        </p:spPr>
      </p:pic>
      <p:sp>
        <p:nvSpPr>
          <p:cNvPr id="6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944563"/>
            <a:ext cx="6172200" cy="3638550"/>
          </a:xfrm>
        </p:spPr>
        <p:txBody>
          <a:bodyPr/>
          <a:lstStyle>
            <a:lvl1pPr marL="342866" indent="-342866">
              <a:buFont typeface="Arial" charset="0"/>
              <a:buChar char="•"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78936" y="0"/>
            <a:ext cx="865071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50" y="4881290"/>
            <a:ext cx="1126997" cy="131483"/>
          </a:xfrm>
          <a:prstGeom prst="rect">
            <a:avLst/>
          </a:prstGeom>
        </p:spPr>
      </p:pic>
      <p:sp>
        <p:nvSpPr>
          <p:cNvPr id="6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944563"/>
            <a:ext cx="6172200" cy="3638550"/>
          </a:xfrm>
        </p:spPr>
        <p:txBody>
          <a:bodyPr/>
          <a:lstStyle>
            <a:lvl1pPr marL="342866" indent="-342866">
              <a:buFont typeface="Arial" charset="0"/>
              <a:buChar char="•"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936" y="0"/>
            <a:ext cx="865071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50" y="4881290"/>
            <a:ext cx="1126997" cy="131483"/>
          </a:xfrm>
          <a:prstGeom prst="rect">
            <a:avLst/>
          </a:prstGeom>
        </p:spPr>
      </p:pic>
      <p:sp>
        <p:nvSpPr>
          <p:cNvPr id="6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944563"/>
            <a:ext cx="6172200" cy="3638550"/>
          </a:xfrm>
        </p:spPr>
        <p:txBody>
          <a:bodyPr/>
          <a:lstStyle>
            <a:lvl1pPr marL="342866" indent="-342866">
              <a:buFont typeface="Arial" charset="0"/>
              <a:buChar char="•"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itle and 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9A3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19944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19944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50" y="4881290"/>
            <a:ext cx="1126997" cy="13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664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457200" y="4118373"/>
            <a:ext cx="4038600" cy="403202"/>
          </a:xfrm>
        </p:spPr>
        <p:txBody>
          <a:bodyPr lIns="0" tIns="72000" rIns="72000">
            <a:noAutofit/>
          </a:bodyPr>
          <a:lstStyle>
            <a:lvl1pPr marL="0" marR="0" indent="0" algn="l" defTabSz="45715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57200" y="1020367"/>
            <a:ext cx="4038600" cy="3097796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9A3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19944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50" y="4881290"/>
            <a:ext cx="1126997" cy="13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27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/>
        <p:txBody>
          <a:bodyPr rtlCol="0" anchor="ctr" anchorCtr="1">
            <a:normAutofit/>
          </a:bodyPr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9A3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50" y="4881290"/>
            <a:ext cx="1126997" cy="13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945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50" y="4881290"/>
            <a:ext cx="1126997" cy="13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60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pic>
        <p:nvPicPr>
          <p:cNvPr id="8" name="Picture 7" descr="USY_MB1_PMS_1_Colour_Reversed_Logo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026" y="4429133"/>
            <a:ext cx="15367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81884" y="261228"/>
            <a:ext cx="8388587" cy="396568"/>
          </a:xfrm>
        </p:spPr>
        <p:txBody>
          <a:bodyPr tIns="0" anchor="t"/>
          <a:lstStyle>
            <a:lvl1pPr>
              <a:defRPr baseline="0">
                <a:solidFill>
                  <a:srgbClr val="FF9A3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81891" y="657795"/>
            <a:ext cx="8387705" cy="639366"/>
          </a:xfrm>
        </p:spPr>
        <p:txBody>
          <a:bodyPr tIns="72000"/>
          <a:lstStyle>
            <a:lvl1pPr marL="0" indent="0">
              <a:lnSpc>
                <a:spcPct val="9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156" indent="0">
              <a:buNone/>
              <a:defRPr/>
            </a:lvl2pPr>
            <a:lvl3pPr marL="914309" indent="0">
              <a:buNone/>
              <a:defRPr/>
            </a:lvl3pPr>
            <a:lvl4pPr marL="1371464" indent="0">
              <a:buNone/>
              <a:defRPr/>
            </a:lvl4pPr>
            <a:lvl5pPr marL="1828619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50" y="4881290"/>
            <a:ext cx="1126997" cy="13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6228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TITLE, FONT IN ARIAL 24PT  [1 line only]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30" y="1329930"/>
            <a:ext cx="8662989" cy="3509962"/>
          </a:xfrm>
        </p:spPr>
        <p:txBody>
          <a:bodyPr/>
          <a:lstStyle>
            <a:lvl1pPr>
              <a:spcBef>
                <a:spcPts val="375"/>
              </a:spcBef>
              <a:spcAft>
                <a:spcPts val="375"/>
              </a:spcAft>
              <a:defRPr>
                <a:latin typeface="Tw Cen MT" charset="0"/>
                <a:ea typeface="Tw Cen MT" charset="0"/>
                <a:cs typeface="Tw Cen MT" charset="0"/>
              </a:defRPr>
            </a:lvl1pPr>
            <a:lvl2pPr>
              <a:spcBef>
                <a:spcPts val="375"/>
              </a:spcBef>
              <a:spcAft>
                <a:spcPts val="375"/>
              </a:spcAft>
              <a:defRPr>
                <a:latin typeface="Tw Cen MT" charset="0"/>
                <a:ea typeface="Tw Cen MT" charset="0"/>
                <a:cs typeface="Tw Cen MT" charset="0"/>
              </a:defRPr>
            </a:lvl2pPr>
            <a:lvl3pPr>
              <a:spcBef>
                <a:spcPts val="375"/>
              </a:spcBef>
              <a:spcAft>
                <a:spcPts val="375"/>
              </a:spcAft>
              <a:defRPr>
                <a:latin typeface="Tw Cen MT" charset="0"/>
                <a:ea typeface="Tw Cen MT" charset="0"/>
                <a:cs typeface="Tw Cen MT" charset="0"/>
              </a:defRPr>
            </a:lvl3pPr>
            <a:lvl4pPr>
              <a:spcBef>
                <a:spcPts val="375"/>
              </a:spcBef>
              <a:spcAft>
                <a:spcPts val="375"/>
              </a:spcAft>
              <a:defRPr>
                <a:latin typeface="Tw Cen MT" charset="0"/>
                <a:ea typeface="Tw Cen MT" charset="0"/>
                <a:cs typeface="Tw Cen MT" charset="0"/>
              </a:defRPr>
            </a:lvl4pPr>
            <a:lvl5pPr>
              <a:spcBef>
                <a:spcPts val="375"/>
              </a:spcBef>
              <a:spcAft>
                <a:spcPts val="375"/>
              </a:spcAft>
              <a:defRPr>
                <a:latin typeface="Tw Cen MT" charset="0"/>
                <a:ea typeface="Tw Cen MT" charset="0"/>
                <a:cs typeface="Tw Cen MT" charset="0"/>
              </a:defRPr>
            </a:lvl5pPr>
            <a:lvl6pPr marL="805975" indent="-130956">
              <a:buClr>
                <a:schemeClr val="accent1"/>
              </a:buClr>
              <a:defRPr sz="1200" baseline="0">
                <a:latin typeface="Tw Cen MT" charset="0"/>
                <a:ea typeface="Tw Cen MT" charset="0"/>
                <a:cs typeface="Tw Cen MT" charset="0"/>
              </a:defRPr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0718A-1B3D-42D2-9A2B-FB6CFA4B4E8D}" type="slidenum">
              <a:rPr>
                <a:solidFill>
                  <a:srgbClr val="CE1126"/>
                </a:solidFill>
              </a:rPr>
              <a:pPr/>
              <a:t>‹#›</a:t>
            </a:fld>
            <a:endParaRPr>
              <a:solidFill>
                <a:srgbClr val="CE1126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7" y="951319"/>
            <a:ext cx="8662988" cy="364343"/>
          </a:xfrm>
        </p:spPr>
        <p:txBody>
          <a:bodyPr tIns="0" rIns="0" bIns="0" anchor="ctr">
            <a:normAutofit/>
          </a:bodyPr>
          <a:lstStyle>
            <a:lvl1pPr marL="0" indent="0">
              <a:lnSpc>
                <a:spcPts val="1351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 HEADING [1 line only]</a:t>
            </a:r>
            <a:endParaRPr lang="en-AU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50" y="4881290"/>
            <a:ext cx="1126997" cy="13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864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19302" y="433389"/>
            <a:ext cx="7124701" cy="495299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Click to edit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3" y="1350169"/>
            <a:ext cx="8448675" cy="3021806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rgbClr val="0D1A4C"/>
                </a:solidFill>
              </a:defRPr>
            </a:lvl1pPr>
            <a:lvl2pPr marL="34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1A4C"/>
                </a:solidFill>
              </a:defRPr>
            </a:lvl1pPr>
          </a:lstStyle>
          <a:p>
            <a:fld id="{485CDC36-61A4-AF4E-B06A-F6C70A0AE1D1}" type="datetimeFigureOut">
              <a:rPr lang="en-US" smtClean="0"/>
              <a:pPr/>
              <a:t>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1A4C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5300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66" indent="0">
              <a:buNone/>
              <a:defRPr sz="1351"/>
            </a:lvl2pPr>
            <a:lvl3pPr marL="685733" indent="0">
              <a:buNone/>
              <a:defRPr sz="1200"/>
            </a:lvl3pPr>
            <a:lvl4pPr marL="1028598" indent="0">
              <a:buNone/>
              <a:defRPr sz="1051"/>
            </a:lvl4pPr>
            <a:lvl5pPr marL="1371464" indent="0">
              <a:buNone/>
              <a:defRPr sz="1051"/>
            </a:lvl5pPr>
            <a:lvl6pPr marL="1714329" indent="0">
              <a:buNone/>
              <a:defRPr sz="1051"/>
            </a:lvl6pPr>
            <a:lvl7pPr marL="2057195" indent="0">
              <a:buNone/>
              <a:defRPr sz="1051"/>
            </a:lvl7pPr>
            <a:lvl8pPr marL="2400060" indent="0">
              <a:buNone/>
              <a:defRPr sz="1051"/>
            </a:lvl8pPr>
            <a:lvl9pPr marL="2742926" indent="0">
              <a:buNone/>
              <a:defRPr sz="105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47639" y="4852997"/>
            <a:ext cx="2133600" cy="33694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4EFEB-0F69-4C5B-8957-61466FC4F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8996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87313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Insert slide title here… 24pt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19175"/>
            <a:ext cx="8229600" cy="357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Sub-heading Bold… 20pt</a:t>
            </a:r>
          </a:p>
          <a:p>
            <a:pPr lvl="0"/>
            <a:r>
              <a:rPr lang="en-US"/>
              <a:t>Add body copy </a:t>
            </a:r>
          </a:p>
          <a:p>
            <a:pPr lvl="0"/>
            <a:r>
              <a:rPr lang="en-US"/>
              <a:t>Add bullet point</a:t>
            </a:r>
          </a:p>
          <a:p>
            <a:pPr lvl="0"/>
            <a:r>
              <a:rPr lang="en-US"/>
              <a:t>Add bullet point</a:t>
            </a:r>
          </a:p>
        </p:txBody>
      </p:sp>
      <p:sp>
        <p:nvSpPr>
          <p:cNvPr id="11" name="Date Placeholder 3"/>
          <p:cNvSpPr txBox="1">
            <a:spLocks/>
          </p:cNvSpPr>
          <p:nvPr/>
        </p:nvSpPr>
        <p:spPr>
          <a:xfrm>
            <a:off x="381000" y="4767272"/>
            <a:ext cx="213360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lang="en-US" sz="900" b="0" i="0" u="none" strike="noStrike" kern="1200" baseline="0" smtClean="0">
                <a:solidFill>
                  <a:schemeClr val="tx1"/>
                </a:solidFill>
                <a:latin typeface="Tw Cen MT"/>
                <a:ea typeface="+mn-ea"/>
                <a:cs typeface="Tw Cen M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900" dirty="0"/>
              <a:t>The University of Sydney</a:t>
            </a:r>
          </a:p>
        </p:txBody>
      </p:sp>
      <p:sp>
        <p:nvSpPr>
          <p:cNvPr id="12" name="Slide Number Placeholder 5"/>
          <p:cNvSpPr txBox="1">
            <a:spLocks/>
          </p:cNvSpPr>
          <p:nvPr/>
        </p:nvSpPr>
        <p:spPr>
          <a:xfrm>
            <a:off x="6629400" y="4767272"/>
            <a:ext cx="213360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/>
                </a:solidFill>
                <a:latin typeface="Tw Cen MT"/>
                <a:ea typeface="+mn-ea"/>
                <a:cs typeface="Tw Cen M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/>
              <a:t>Page </a:t>
            </a:r>
            <a:fld id="{17B45C2B-5911-204A-99D5-05E77B133151}" type="slidenum">
              <a:rPr lang="en-US" sz="900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52" r:id="rId2"/>
    <p:sldLayoutId id="2147483753" r:id="rId3"/>
    <p:sldLayoutId id="2147483759" r:id="rId4"/>
    <p:sldLayoutId id="2147483760" r:id="rId5"/>
    <p:sldLayoutId id="2147483761" r:id="rId6"/>
    <p:sldLayoutId id="2147483762" r:id="rId7"/>
    <p:sldLayoutId id="2147483735" r:id="rId8"/>
    <p:sldLayoutId id="2147483756" r:id="rId9"/>
    <p:sldLayoutId id="2147483754" r:id="rId10"/>
    <p:sldLayoutId id="2147483755" r:id="rId11"/>
    <p:sldLayoutId id="2147483730" r:id="rId12"/>
    <p:sldLayoutId id="2147483731" r:id="rId13"/>
    <p:sldLayoutId id="2147483734" r:id="rId14"/>
    <p:sldLayoutId id="2147483736" r:id="rId15"/>
    <p:sldLayoutId id="2147483747" r:id="rId16"/>
    <p:sldLayoutId id="2147483751" r:id="rId17"/>
    <p:sldLayoutId id="2147483757" r:id="rId18"/>
    <p:sldLayoutId id="2147483758" r:id="rId19"/>
  </p:sldLayoutIdLst>
  <p:txStyles>
    <p:titleStyle>
      <a:lvl1pPr algn="l" defTabSz="457156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rgbClr val="FF9A3F"/>
          </a:solidFill>
          <a:latin typeface="Tw Cen MT"/>
          <a:ea typeface="ＭＳ Ｐゴシック" charset="0"/>
          <a:cs typeface="Tw Cen MT"/>
        </a:defRPr>
      </a:lvl1pPr>
      <a:lvl2pPr algn="l" defTabSz="457156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Tw Cen MT" charset="0"/>
          <a:ea typeface="ＭＳ Ｐゴシック" charset="0"/>
        </a:defRPr>
      </a:lvl2pPr>
      <a:lvl3pPr algn="l" defTabSz="457156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Tw Cen MT" charset="0"/>
          <a:ea typeface="ＭＳ Ｐゴシック" charset="0"/>
        </a:defRPr>
      </a:lvl3pPr>
      <a:lvl4pPr algn="l" defTabSz="457156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Tw Cen MT" charset="0"/>
          <a:ea typeface="ＭＳ Ｐゴシック" charset="0"/>
        </a:defRPr>
      </a:lvl4pPr>
      <a:lvl5pPr algn="l" defTabSz="457156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Tw Cen MT" charset="0"/>
          <a:ea typeface="ＭＳ Ｐゴシック" charset="0"/>
        </a:defRPr>
      </a:lvl5pPr>
      <a:lvl6pPr marL="457156" algn="l" defTabSz="457156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Tw Cen MT" charset="0"/>
          <a:ea typeface="ＭＳ Ｐゴシック" charset="0"/>
        </a:defRPr>
      </a:lvl6pPr>
      <a:lvl7pPr marL="914309" algn="l" defTabSz="457156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Tw Cen MT" charset="0"/>
          <a:ea typeface="ＭＳ Ｐゴシック" charset="0"/>
        </a:defRPr>
      </a:lvl7pPr>
      <a:lvl8pPr marL="1371464" algn="l" defTabSz="457156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Tw Cen MT" charset="0"/>
          <a:ea typeface="ＭＳ Ｐゴシック" charset="0"/>
        </a:defRPr>
      </a:lvl8pPr>
      <a:lvl9pPr marL="1828619" algn="l" defTabSz="457156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Tw Cen MT" charset="0"/>
          <a:ea typeface="ＭＳ Ｐゴシック" charset="0"/>
        </a:defRPr>
      </a:lvl9pPr>
    </p:titleStyle>
    <p:bodyStyle>
      <a:lvl1pPr marL="342866" indent="-342866" algn="l" defTabSz="457156" rtl="0" eaLnBrk="1" fontAlgn="base" hangingPunct="1">
        <a:spcBef>
          <a:spcPct val="20000"/>
        </a:spcBef>
        <a:spcAft>
          <a:spcPct val="0"/>
        </a:spcAft>
        <a:buFont typeface="Lucida Grande" charset="0"/>
        <a:buChar char="–"/>
        <a:defRPr sz="2000" kern="1200">
          <a:solidFill>
            <a:schemeClr val="tx1"/>
          </a:solidFill>
          <a:latin typeface="Tw Cen MT"/>
          <a:ea typeface="ＭＳ Ｐゴシック" charset="0"/>
          <a:cs typeface="Tw Cen MT"/>
        </a:defRPr>
      </a:lvl1pPr>
      <a:lvl2pPr marL="742877" indent="-285723" algn="l" defTabSz="457156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Tw Cen MT"/>
          <a:ea typeface="ＭＳ Ｐゴシック" charset="0"/>
          <a:cs typeface="Tw Cen MT"/>
        </a:defRPr>
      </a:lvl2pPr>
      <a:lvl3pPr marL="1142885" indent="-228578" algn="l" defTabSz="457156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Tw Cen MT"/>
          <a:ea typeface="ＭＳ Ｐゴシック" charset="0"/>
          <a:cs typeface="Tw Cen MT"/>
        </a:defRPr>
      </a:lvl3pPr>
      <a:lvl4pPr marL="1600040" indent="-228578" algn="l" defTabSz="457156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Tw Cen MT"/>
          <a:ea typeface="ＭＳ Ｐゴシック" charset="0"/>
          <a:cs typeface="Tw Cen MT"/>
        </a:defRPr>
      </a:lvl4pPr>
      <a:lvl5pPr marL="2057195" indent="-228578" algn="l" defTabSz="457156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Tw Cen MT"/>
          <a:ea typeface="ＭＳ Ｐゴシック" charset="0"/>
          <a:cs typeface="Tw Cen MT"/>
        </a:defRPr>
      </a:lvl5pPr>
      <a:lvl6pPr marL="2514350" indent="-228578" algn="l" defTabSz="45715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4" indent="-228578" algn="l" defTabSz="45715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8" indent="-228578" algn="l" defTabSz="45715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3" indent="-228578" algn="l" defTabSz="45715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6" algn="l" defTabSz="457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457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4" algn="l" defTabSz="457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9" algn="l" defTabSz="457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3" algn="l" defTabSz="457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457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457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6" algn="l" defTabSz="457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9.jpeg"/><Relationship Id="rId7" Type="http://schemas.openxmlformats.org/officeDocument/2006/relationships/image" Target="../media/image21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gif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5D61A3-EE54-4806-8DF9-D95DDCFFF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839" y="572147"/>
            <a:ext cx="3541805" cy="1263178"/>
          </a:xfrm>
        </p:spPr>
        <p:txBody>
          <a:bodyPr/>
          <a:lstStyle/>
          <a:p>
            <a:r>
              <a:rPr lang="en-AU" sz="3600" dirty="0"/>
              <a:t>X-Ray Computed </a:t>
            </a:r>
            <a:br>
              <a:rPr lang="en-AU" sz="3600" dirty="0"/>
            </a:br>
            <a:r>
              <a:rPr lang="en-AU" sz="3600" dirty="0"/>
              <a:t>Tomography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FC1D60-371E-4C78-B254-D52170268662}"/>
              </a:ext>
            </a:extLst>
          </p:cNvPr>
          <p:cNvSpPr txBox="1"/>
          <p:nvPr/>
        </p:nvSpPr>
        <p:spPr>
          <a:xfrm>
            <a:off x="282720" y="2373868"/>
            <a:ext cx="176202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dirty="0"/>
              <a:t>By Owen Dillon</a:t>
            </a:r>
          </a:p>
        </p:txBody>
      </p:sp>
      <p:pic>
        <p:nvPicPr>
          <p:cNvPr id="6" name="Picture 4" descr="Image result for computed tomography">
            <a:extLst>
              <a:ext uri="{FF2B5EF4-FFF2-40B4-BE49-F238E27FC236}">
                <a16:creationId xmlns:a16="http://schemas.microsoft.com/office/drawing/2014/main" id="{0824220C-B726-491C-8B9D-317943555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083" y="1402503"/>
            <a:ext cx="3509676" cy="231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CT scan Siemens">
            <a:extLst>
              <a:ext uri="{FF2B5EF4-FFF2-40B4-BE49-F238E27FC236}">
                <a16:creationId xmlns:a16="http://schemas.microsoft.com/office/drawing/2014/main" id="{BBC9787F-AD6D-4C46-AEB1-58D29B7EA5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1" t="14378" r="8005" b="13828"/>
          <a:stretch/>
        </p:blipFill>
        <p:spPr bwMode="auto">
          <a:xfrm>
            <a:off x="6209312" y="124990"/>
            <a:ext cx="2745655" cy="184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mage result for tomography">
            <a:extLst>
              <a:ext uri="{FF2B5EF4-FFF2-40B4-BE49-F238E27FC236}">
                <a16:creationId xmlns:a16="http://schemas.microsoft.com/office/drawing/2014/main" id="{E9C21C75-0B57-4690-AA87-D0BF2A74F9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00"/>
          <a:stretch/>
        </p:blipFill>
        <p:spPr bwMode="auto">
          <a:xfrm flipV="1">
            <a:off x="6018365" y="3199003"/>
            <a:ext cx="2990578" cy="17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113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AA4A1-6F86-4FD5-B841-B260A3987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is it?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F7534-6FC1-4D9D-944A-DDEF723386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944562"/>
            <a:ext cx="5143225" cy="3758183"/>
          </a:xfrm>
        </p:spPr>
        <p:txBody>
          <a:bodyPr/>
          <a:lstStyle/>
          <a:p>
            <a:r>
              <a:rPr lang="en-AU" dirty="0"/>
              <a:t>X-rays are a type of light that </a:t>
            </a:r>
            <a:r>
              <a:rPr lang="en-AU" i="1" dirty="0"/>
              <a:t>mostly</a:t>
            </a:r>
            <a:r>
              <a:rPr lang="en-AU" dirty="0"/>
              <a:t> pass through people.</a:t>
            </a:r>
          </a:p>
          <a:p>
            <a:r>
              <a:rPr lang="en-AU" dirty="0"/>
              <a:t>When we shine x-rays on a person we can get a </a:t>
            </a:r>
            <a:r>
              <a:rPr lang="en-AU" i="1" dirty="0"/>
              <a:t>shadow image </a:t>
            </a:r>
            <a:r>
              <a:rPr lang="en-AU" dirty="0"/>
              <a:t>through their anatomy.</a:t>
            </a:r>
          </a:p>
          <a:p>
            <a:endParaRPr lang="en-AU" dirty="0"/>
          </a:p>
          <a:p>
            <a:r>
              <a:rPr lang="en-AU" dirty="0"/>
              <a:t>Tomography just means viewing </a:t>
            </a:r>
            <a:r>
              <a:rPr lang="en-AU" i="1" dirty="0"/>
              <a:t>individual slices</a:t>
            </a:r>
            <a:r>
              <a:rPr lang="en-AU" b="1" i="1" dirty="0"/>
              <a:t> </a:t>
            </a:r>
            <a:r>
              <a:rPr lang="en-AU" dirty="0"/>
              <a:t>of an object.</a:t>
            </a:r>
          </a:p>
          <a:p>
            <a:pPr marL="0" indent="0">
              <a:buNone/>
            </a:pPr>
            <a:endParaRPr lang="en-AU" dirty="0"/>
          </a:p>
          <a:p>
            <a:r>
              <a:rPr lang="en-AU" dirty="0"/>
              <a:t>Computers let us turn shadow images into tomographic images.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CEC7FF-7A30-4E84-BBAE-28E504EF4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693" y="416233"/>
            <a:ext cx="3098435" cy="438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083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43E088-7297-4641-9D1C-F61F1568F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74970"/>
            <a:ext cx="4570492" cy="34278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35B7C0-BDF3-420E-95C4-872EE96E7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08" y="-374971"/>
            <a:ext cx="4570492" cy="342786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99A80BB-6E12-494E-9825-15BC38C8A27C}"/>
              </a:ext>
            </a:extLst>
          </p:cNvPr>
          <p:cNvSpPr/>
          <p:nvPr/>
        </p:nvSpPr>
        <p:spPr>
          <a:xfrm>
            <a:off x="1508" y="2375846"/>
            <a:ext cx="9144000" cy="19527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4CCA18-059E-44EB-B820-C841E8FBA6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99" y="2375846"/>
            <a:ext cx="8407217" cy="241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42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C24A7-99CA-4DA9-B8A0-C3CE7CABD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it works: x-rays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03A0A-3091-4811-84FC-B2107234A8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944563"/>
            <a:ext cx="6002807" cy="3638550"/>
          </a:xfrm>
        </p:spPr>
        <p:txBody>
          <a:bodyPr/>
          <a:lstStyle/>
          <a:p>
            <a:r>
              <a:rPr lang="en-AU" dirty="0"/>
              <a:t>The </a:t>
            </a:r>
            <a:r>
              <a:rPr lang="en-AU" i="1" dirty="0"/>
              <a:t>rate</a:t>
            </a:r>
            <a:r>
              <a:rPr lang="en-AU" dirty="0"/>
              <a:t> at which x-ray beam intensity reduces is proportional to the </a:t>
            </a:r>
            <a:r>
              <a:rPr lang="en-AU" i="1" dirty="0"/>
              <a:t>electron density</a:t>
            </a:r>
            <a:r>
              <a:rPr lang="en-AU" dirty="0"/>
              <a:t> in the path.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688EFC-01D9-4216-BE1C-51C910DBA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7" y="-4825"/>
            <a:ext cx="2683994" cy="514832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15C980A-F312-427E-982E-D86F18E9820F}"/>
              </a:ext>
            </a:extLst>
          </p:cNvPr>
          <p:cNvCxnSpPr>
            <a:cxnSpLocks/>
          </p:cNvCxnSpPr>
          <p:nvPr/>
        </p:nvCxnSpPr>
        <p:spPr>
          <a:xfrm flipV="1">
            <a:off x="936044" y="1782751"/>
            <a:ext cx="0" cy="2531089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05B4828-782A-4F28-ACDC-59226EA8FA96}"/>
              </a:ext>
            </a:extLst>
          </p:cNvPr>
          <p:cNvCxnSpPr>
            <a:cxnSpLocks/>
          </p:cNvCxnSpPr>
          <p:nvPr/>
        </p:nvCxnSpPr>
        <p:spPr>
          <a:xfrm flipV="1">
            <a:off x="936044" y="4314525"/>
            <a:ext cx="4611472" cy="2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FF22E81-D88B-498B-8B2E-E90B86C636CC}"/>
              </a:ext>
            </a:extLst>
          </p:cNvPr>
          <p:cNvCxnSpPr>
            <a:cxnSpLocks/>
          </p:cNvCxnSpPr>
          <p:nvPr/>
        </p:nvCxnSpPr>
        <p:spPr>
          <a:xfrm flipV="1">
            <a:off x="2022580" y="1782751"/>
            <a:ext cx="0" cy="2531089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F4E1831-28C9-4198-83A8-AD0B4265DC07}"/>
              </a:ext>
            </a:extLst>
          </p:cNvPr>
          <p:cNvCxnSpPr>
            <a:cxnSpLocks/>
          </p:cNvCxnSpPr>
          <p:nvPr/>
        </p:nvCxnSpPr>
        <p:spPr>
          <a:xfrm flipV="1">
            <a:off x="3049909" y="1782751"/>
            <a:ext cx="0" cy="2531089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F8FC569-8CAE-4AAC-BCDB-60FC7E1088CA}"/>
              </a:ext>
            </a:extLst>
          </p:cNvPr>
          <p:cNvCxnSpPr>
            <a:cxnSpLocks/>
          </p:cNvCxnSpPr>
          <p:nvPr/>
        </p:nvCxnSpPr>
        <p:spPr>
          <a:xfrm flipV="1">
            <a:off x="4727406" y="1783438"/>
            <a:ext cx="0" cy="2531089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164EF6A-5259-4049-AEE6-4183DEEA3321}"/>
              </a:ext>
            </a:extLst>
          </p:cNvPr>
          <p:cNvCxnSpPr>
            <a:cxnSpLocks/>
          </p:cNvCxnSpPr>
          <p:nvPr/>
        </p:nvCxnSpPr>
        <p:spPr>
          <a:xfrm>
            <a:off x="936044" y="2216927"/>
            <a:ext cx="1086536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EB4E114-E4A8-4C9F-B8F8-F8EC05EB25EF}"/>
              </a:ext>
            </a:extLst>
          </p:cNvPr>
          <p:cNvSpPr/>
          <p:nvPr/>
        </p:nvSpPr>
        <p:spPr>
          <a:xfrm>
            <a:off x="2021485" y="2210348"/>
            <a:ext cx="1039476" cy="1010914"/>
          </a:xfrm>
          <a:custGeom>
            <a:avLst/>
            <a:gdLst>
              <a:gd name="connsiteX0" fmla="*/ 0 w 1039476"/>
              <a:gd name="connsiteY0" fmla="*/ 0 h 722496"/>
              <a:gd name="connsiteX1" fmla="*/ 197352 w 1039476"/>
              <a:gd name="connsiteY1" fmla="*/ 342078 h 722496"/>
              <a:gd name="connsiteX2" fmla="*/ 519695 w 1039476"/>
              <a:gd name="connsiteY2" fmla="*/ 585479 h 722496"/>
              <a:gd name="connsiteX3" fmla="*/ 953870 w 1039476"/>
              <a:gd name="connsiteY3" fmla="*/ 710469 h 722496"/>
              <a:gd name="connsiteX4" fmla="*/ 1039390 w 1039476"/>
              <a:gd name="connsiteY4" fmla="*/ 710469 h 72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9476" h="722496">
                <a:moveTo>
                  <a:pt x="0" y="0"/>
                </a:moveTo>
                <a:cubicBezTo>
                  <a:pt x="55368" y="122249"/>
                  <a:pt x="110736" y="244498"/>
                  <a:pt x="197352" y="342078"/>
                </a:cubicBezTo>
                <a:cubicBezTo>
                  <a:pt x="283968" y="439658"/>
                  <a:pt x="393609" y="524081"/>
                  <a:pt x="519695" y="585479"/>
                </a:cubicBezTo>
                <a:cubicBezTo>
                  <a:pt x="645781" y="646878"/>
                  <a:pt x="867254" y="689637"/>
                  <a:pt x="953870" y="710469"/>
                </a:cubicBezTo>
                <a:cubicBezTo>
                  <a:pt x="1040486" y="731301"/>
                  <a:pt x="1039938" y="720885"/>
                  <a:pt x="1039390" y="710469"/>
                </a:cubicBezTo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44E6E0D-A577-41C7-B9AF-6A2B9C179E19}"/>
              </a:ext>
            </a:extLst>
          </p:cNvPr>
          <p:cNvSpPr/>
          <p:nvPr/>
        </p:nvSpPr>
        <p:spPr>
          <a:xfrm>
            <a:off x="3049909" y="3221262"/>
            <a:ext cx="1638015" cy="369332"/>
          </a:xfrm>
          <a:custGeom>
            <a:avLst/>
            <a:gdLst>
              <a:gd name="connsiteX0" fmla="*/ 0 w 1039476"/>
              <a:gd name="connsiteY0" fmla="*/ 0 h 722496"/>
              <a:gd name="connsiteX1" fmla="*/ 197352 w 1039476"/>
              <a:gd name="connsiteY1" fmla="*/ 342078 h 722496"/>
              <a:gd name="connsiteX2" fmla="*/ 519695 w 1039476"/>
              <a:gd name="connsiteY2" fmla="*/ 585479 h 722496"/>
              <a:gd name="connsiteX3" fmla="*/ 953870 w 1039476"/>
              <a:gd name="connsiteY3" fmla="*/ 710469 h 722496"/>
              <a:gd name="connsiteX4" fmla="*/ 1039390 w 1039476"/>
              <a:gd name="connsiteY4" fmla="*/ 710469 h 72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9476" h="722496">
                <a:moveTo>
                  <a:pt x="0" y="0"/>
                </a:moveTo>
                <a:cubicBezTo>
                  <a:pt x="55368" y="122249"/>
                  <a:pt x="110736" y="244498"/>
                  <a:pt x="197352" y="342078"/>
                </a:cubicBezTo>
                <a:cubicBezTo>
                  <a:pt x="283968" y="439658"/>
                  <a:pt x="393609" y="524081"/>
                  <a:pt x="519695" y="585479"/>
                </a:cubicBezTo>
                <a:cubicBezTo>
                  <a:pt x="645781" y="646878"/>
                  <a:pt x="867254" y="689637"/>
                  <a:pt x="953870" y="710469"/>
                </a:cubicBezTo>
                <a:cubicBezTo>
                  <a:pt x="1040486" y="731301"/>
                  <a:pt x="1039938" y="720885"/>
                  <a:pt x="1039390" y="710469"/>
                </a:cubicBezTo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8554F5C-23B3-4755-87D6-6EFAE48FA4D6}"/>
              </a:ext>
            </a:extLst>
          </p:cNvPr>
          <p:cNvSpPr txBox="1"/>
          <p:nvPr/>
        </p:nvSpPr>
        <p:spPr>
          <a:xfrm>
            <a:off x="36487" y="1643572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latin typeface="+mj-lt"/>
              </a:rPr>
              <a:t>Intensity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F74C73E-E4EF-4BFF-A86E-E014B04A34A9}"/>
              </a:ext>
            </a:extLst>
          </p:cNvPr>
          <p:cNvCxnSpPr>
            <a:cxnSpLocks/>
          </p:cNvCxnSpPr>
          <p:nvPr/>
        </p:nvCxnSpPr>
        <p:spPr>
          <a:xfrm>
            <a:off x="4672819" y="3593691"/>
            <a:ext cx="831169" cy="0"/>
          </a:xfrm>
          <a:prstGeom prst="line">
            <a:avLst/>
          </a:prstGeom>
          <a:ln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D8938B1-FD57-44BB-AA7B-5B265B735EA7}"/>
                  </a:ext>
                </a:extLst>
              </p:cNvPr>
              <p:cNvSpPr txBox="1"/>
              <p:nvPr/>
            </p:nvSpPr>
            <p:spPr>
              <a:xfrm>
                <a:off x="5260919" y="4332658"/>
                <a:ext cx="10896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dirty="0">
                    <a:latin typeface="+mj-lt"/>
                  </a:rPr>
                  <a:t>Distance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AU" dirty="0">
                  <a:latin typeface="+mj-lt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D8938B1-FD57-44BB-AA7B-5B265B735E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0919" y="4332658"/>
                <a:ext cx="1089657" cy="369332"/>
              </a:xfrm>
              <a:prstGeom prst="rect">
                <a:avLst/>
              </a:prstGeom>
              <a:blipFill>
                <a:blip r:embed="rId4"/>
                <a:stretch>
                  <a:fillRect l="-4469" t="-10000" b="-26667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ED93341C-A9CC-4F06-AC09-230B65CB51D1}"/>
              </a:ext>
            </a:extLst>
          </p:cNvPr>
          <p:cNvSpPr txBox="1"/>
          <p:nvPr/>
        </p:nvSpPr>
        <p:spPr>
          <a:xfrm>
            <a:off x="1106708" y="3686866"/>
            <a:ext cx="744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>
                <a:solidFill>
                  <a:srgbClr val="7030A0"/>
                </a:solidFill>
                <a:latin typeface="+mj-lt"/>
              </a:rPr>
              <a:t>Empty</a:t>
            </a:r>
          </a:p>
          <a:p>
            <a:pPr algn="ctr"/>
            <a:r>
              <a:rPr lang="en-AU" dirty="0">
                <a:solidFill>
                  <a:srgbClr val="7030A0"/>
                </a:solidFill>
                <a:latin typeface="+mj-lt"/>
              </a:rPr>
              <a:t>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5D4FC3B-71C1-4EC8-AD1D-2C1462B8300E}"/>
                  </a:ext>
                </a:extLst>
              </p:cNvPr>
              <p:cNvSpPr txBox="1"/>
              <p:nvPr/>
            </p:nvSpPr>
            <p:spPr>
              <a:xfrm>
                <a:off x="2005931" y="3686865"/>
                <a:ext cx="117630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dirty="0">
                    <a:solidFill>
                      <a:srgbClr val="FF0000"/>
                    </a:solidFill>
                    <a:latin typeface="+mj-lt"/>
                  </a:rPr>
                  <a:t>Material 1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AU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AU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  <m:sSub>
                        <m:sSubPr>
                          <m:ctrlPr>
                            <a:rPr lang="en-AU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AU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AU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5D4FC3B-71C1-4EC8-AD1D-2C1462B830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5931" y="3686865"/>
                <a:ext cx="1176303" cy="646331"/>
              </a:xfrm>
              <a:prstGeom prst="rect">
                <a:avLst/>
              </a:prstGeom>
              <a:blipFill>
                <a:blip r:embed="rId5"/>
                <a:stretch>
                  <a:fillRect l="-5699" t="-5660" r="-155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16ADF1B-8CE0-43B9-899E-6C418B8E709A}"/>
                  </a:ext>
                </a:extLst>
              </p:cNvPr>
              <p:cNvSpPr txBox="1"/>
              <p:nvPr/>
            </p:nvSpPr>
            <p:spPr>
              <a:xfrm>
                <a:off x="3266826" y="3686866"/>
                <a:ext cx="120943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AU" dirty="0">
                    <a:solidFill>
                      <a:srgbClr val="00B0F0"/>
                    </a:solidFill>
                    <a:latin typeface="+mj-lt"/>
                  </a:rPr>
                  <a:t>Material 2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AU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AU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  <m:r>
                            <a:rPr lang="en-AU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AU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AU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AU" dirty="0">
                  <a:solidFill>
                    <a:srgbClr val="00B0F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16ADF1B-8CE0-43B9-899E-6C418B8E70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6826" y="3686866"/>
                <a:ext cx="1209434" cy="646331"/>
              </a:xfrm>
              <a:prstGeom prst="rect">
                <a:avLst/>
              </a:prstGeom>
              <a:blipFill>
                <a:blip r:embed="rId6"/>
                <a:stretch>
                  <a:fillRect l="-4040" t="-5660" r="-50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DF0722CC-999D-440A-A3D7-5288828ACFF8}"/>
              </a:ext>
            </a:extLst>
          </p:cNvPr>
          <p:cNvSpPr txBox="1"/>
          <p:nvPr/>
        </p:nvSpPr>
        <p:spPr>
          <a:xfrm>
            <a:off x="4759874" y="3686866"/>
            <a:ext cx="744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>
                <a:solidFill>
                  <a:srgbClr val="7030A0"/>
                </a:solidFill>
                <a:latin typeface="+mj-lt"/>
              </a:rPr>
              <a:t>Empty</a:t>
            </a:r>
          </a:p>
          <a:p>
            <a:pPr algn="ctr"/>
            <a:r>
              <a:rPr lang="en-AU" dirty="0">
                <a:solidFill>
                  <a:srgbClr val="7030A0"/>
                </a:solidFill>
                <a:latin typeface="+mj-lt"/>
              </a:rPr>
              <a:t>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E368E0D-BFA0-4083-A287-4C7155EB1F88}"/>
                  </a:ext>
                </a:extLst>
              </p:cNvPr>
              <p:cNvSpPr txBox="1"/>
              <p:nvPr/>
            </p:nvSpPr>
            <p:spPr>
              <a:xfrm>
                <a:off x="1227426" y="4404252"/>
                <a:ext cx="1590307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AU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AU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  <m:r>
                        <a:rPr lang="en-AU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AU" i="1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E368E0D-BFA0-4083-A287-4C7155EB1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426" y="4404252"/>
                <a:ext cx="1590307" cy="5259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Arrow: Right 41">
            <a:extLst>
              <a:ext uri="{FF2B5EF4-FFF2-40B4-BE49-F238E27FC236}">
                <a16:creationId xmlns:a16="http://schemas.microsoft.com/office/drawing/2014/main" id="{3BA3AE23-5019-4E9B-BA1F-87CEFEB45B63}"/>
              </a:ext>
            </a:extLst>
          </p:cNvPr>
          <p:cNvSpPr/>
          <p:nvPr/>
        </p:nvSpPr>
        <p:spPr>
          <a:xfrm>
            <a:off x="2929029" y="4589422"/>
            <a:ext cx="394781" cy="253276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58930A2-C0B9-4249-8437-FA671D69A2D8}"/>
                  </a:ext>
                </a:extLst>
              </p:cNvPr>
              <p:cNvSpPr txBox="1"/>
              <p:nvPr/>
            </p:nvSpPr>
            <p:spPr>
              <a:xfrm>
                <a:off x="3349185" y="4568794"/>
                <a:ext cx="1280479" cy="2955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p>
                      </m:sSup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58930A2-C0B9-4249-8437-FA671D69A2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9185" y="4568794"/>
                <a:ext cx="1280479" cy="295594"/>
              </a:xfrm>
              <a:prstGeom prst="rect">
                <a:avLst/>
              </a:prstGeom>
              <a:blipFill>
                <a:blip r:embed="rId8"/>
                <a:stretch>
                  <a:fillRect l="-3333" r="-952" b="-18367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5EC4699-EA8D-4CF0-94F9-8FD7BC5AE7EA}"/>
                  </a:ext>
                </a:extLst>
              </p:cNvPr>
              <p:cNvSpPr txBox="1"/>
              <p:nvPr/>
            </p:nvSpPr>
            <p:spPr>
              <a:xfrm>
                <a:off x="4885428" y="2177215"/>
                <a:ext cx="8313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AU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AU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AU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5EC4699-EA8D-4CF0-94F9-8FD7BC5AE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428" y="2177215"/>
                <a:ext cx="831318" cy="276999"/>
              </a:xfrm>
              <a:prstGeom prst="rect">
                <a:avLst/>
              </a:prstGeom>
              <a:blipFill>
                <a:blip r:embed="rId9"/>
                <a:stretch>
                  <a:fillRect l="-2920" r="-1460" b="-17391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092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84294-C844-4371-B95D-765A15D19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it works: Tomography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79D9F4B2-2C68-4C54-B085-35AB1AADF4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7066934"/>
                  </p:ext>
                </p:extLst>
              </p:nvPr>
            </p:nvGraphicFramePr>
            <p:xfrm>
              <a:off x="3070800" y="1089270"/>
              <a:ext cx="3002400" cy="29428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1200">
                      <a:extLst>
                        <a:ext uri="{9D8B030D-6E8A-4147-A177-3AD203B41FA5}">
                          <a16:colId xmlns:a16="http://schemas.microsoft.com/office/drawing/2014/main" val="2123848913"/>
                        </a:ext>
                      </a:extLst>
                    </a:gridCol>
                    <a:gridCol w="1501200">
                      <a:extLst>
                        <a:ext uri="{9D8B030D-6E8A-4147-A177-3AD203B41FA5}">
                          <a16:colId xmlns:a16="http://schemas.microsoft.com/office/drawing/2014/main" val="2490217236"/>
                        </a:ext>
                      </a:extLst>
                    </a:gridCol>
                  </a:tblGrid>
                  <a:tr h="1471408">
                    <a:tc>
                      <a:txBody>
                        <a:bodyPr/>
                        <a:lstStyle/>
                        <a:p>
                          <a:pPr algn="ctr"/>
                          <a:endParaRPr lang="en-AU" sz="2500" dirty="0"/>
                        </a:p>
                        <a:p>
                          <a:pPr algn="ctr"/>
                          <a:endParaRPr lang="en-AU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AU" sz="2800" dirty="0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0870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AU" sz="2500" dirty="0"/>
                        </a:p>
                        <a:p>
                          <a:pPr algn="ctr"/>
                          <a:endParaRPr lang="en-AU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AU" sz="2800" dirty="0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0870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1795713"/>
                      </a:ext>
                    </a:extLst>
                  </a:tr>
                  <a:tr h="1471408">
                    <a:tc>
                      <a:txBody>
                        <a:bodyPr/>
                        <a:lstStyle/>
                        <a:p>
                          <a:pPr algn="ctr"/>
                          <a:endParaRPr lang="en-AU" sz="25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AU" sz="2800" dirty="0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0870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AU" sz="25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AU" sz="2800" dirty="0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0870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266579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79D9F4B2-2C68-4C54-B085-35AB1AADF4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7066934"/>
                  </p:ext>
                </p:extLst>
              </p:nvPr>
            </p:nvGraphicFramePr>
            <p:xfrm>
              <a:off x="3070800" y="1089270"/>
              <a:ext cx="3002400" cy="29428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1200">
                      <a:extLst>
                        <a:ext uri="{9D8B030D-6E8A-4147-A177-3AD203B41FA5}">
                          <a16:colId xmlns:a16="http://schemas.microsoft.com/office/drawing/2014/main" val="2123848913"/>
                        </a:ext>
                      </a:extLst>
                    </a:gridCol>
                    <a:gridCol w="1501200">
                      <a:extLst>
                        <a:ext uri="{9D8B030D-6E8A-4147-A177-3AD203B41FA5}">
                          <a16:colId xmlns:a16="http://schemas.microsoft.com/office/drawing/2014/main" val="2490217236"/>
                        </a:ext>
                      </a:extLst>
                    </a:gridCol>
                  </a:tblGrid>
                  <a:tr h="14714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5" t="-413" r="-100810" b="-1008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05" t="-413" r="-810" b="-1008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1795713"/>
                      </a:ext>
                    </a:extLst>
                  </a:tr>
                  <a:tr h="14714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5" t="-100413" r="-100810" b="-8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05" t="-100413" r="-810" b="-8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2665797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E9008A1-99F0-4093-9D6E-7D036EE0F3B9}"/>
              </a:ext>
            </a:extLst>
          </p:cNvPr>
          <p:cNvCxnSpPr>
            <a:cxnSpLocks/>
          </p:cNvCxnSpPr>
          <p:nvPr/>
        </p:nvCxnSpPr>
        <p:spPr>
          <a:xfrm>
            <a:off x="2527200" y="1915200"/>
            <a:ext cx="39600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56FDE98-2BD3-450E-AA90-B6D0E25AD975}"/>
                  </a:ext>
                </a:extLst>
              </p:cNvPr>
              <p:cNvSpPr txBox="1"/>
              <p:nvPr/>
            </p:nvSpPr>
            <p:spPr>
              <a:xfrm>
                <a:off x="2064515" y="1684240"/>
                <a:ext cx="3817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AU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56FDE98-2BD3-450E-AA90-B6D0E25AD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515" y="1684240"/>
                <a:ext cx="381771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eft Brace 11">
            <a:extLst>
              <a:ext uri="{FF2B5EF4-FFF2-40B4-BE49-F238E27FC236}">
                <a16:creationId xmlns:a16="http://schemas.microsoft.com/office/drawing/2014/main" id="{776CE0E5-1431-4996-B955-ECFAE7237A31}"/>
              </a:ext>
            </a:extLst>
          </p:cNvPr>
          <p:cNvSpPr/>
          <p:nvPr/>
        </p:nvSpPr>
        <p:spPr>
          <a:xfrm rot="5400000">
            <a:off x="3622658" y="1071049"/>
            <a:ext cx="369002" cy="1200486"/>
          </a:xfrm>
          <a:prstGeom prst="leftBrac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0940AF2-2C5B-4E9D-B1E7-03C16A4CB981}"/>
                  </a:ext>
                </a:extLst>
              </p:cNvPr>
              <p:cNvSpPr/>
              <p:nvPr/>
            </p:nvSpPr>
            <p:spPr>
              <a:xfrm>
                <a:off x="3570844" y="1077712"/>
                <a:ext cx="47263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000" b="1" i="1" smtClean="0"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AU" sz="20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AU" sz="20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0940AF2-2C5B-4E9D-B1E7-03C16A4CB9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0844" y="1077712"/>
                <a:ext cx="472630" cy="400110"/>
              </a:xfrm>
              <a:prstGeom prst="rect">
                <a:avLst/>
              </a:prstGeom>
              <a:blipFill>
                <a:blip r:embed="rId4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Brace 13">
            <a:extLst>
              <a:ext uri="{FF2B5EF4-FFF2-40B4-BE49-F238E27FC236}">
                <a16:creationId xmlns:a16="http://schemas.microsoft.com/office/drawing/2014/main" id="{420E0328-4960-4379-89FC-0FB1A315D1F4}"/>
              </a:ext>
            </a:extLst>
          </p:cNvPr>
          <p:cNvSpPr/>
          <p:nvPr/>
        </p:nvSpPr>
        <p:spPr>
          <a:xfrm rot="5400000">
            <a:off x="5152342" y="1080018"/>
            <a:ext cx="369002" cy="1200486"/>
          </a:xfrm>
          <a:prstGeom prst="leftBrac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E0B86E4-2AF9-45A2-ADB5-5E9A98D60569}"/>
                  </a:ext>
                </a:extLst>
              </p:cNvPr>
              <p:cNvSpPr/>
              <p:nvPr/>
            </p:nvSpPr>
            <p:spPr>
              <a:xfrm>
                <a:off x="5100528" y="1086681"/>
                <a:ext cx="47263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000" b="1" i="1" smtClean="0"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AU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AU" sz="20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E0B86E4-2AF9-45A2-ADB5-5E9A98D605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528" y="1086681"/>
                <a:ext cx="472630" cy="400110"/>
              </a:xfrm>
              <a:prstGeom prst="rect">
                <a:avLst/>
              </a:prstGeom>
              <a:blipFill>
                <a:blip r:embed="rId5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EFF3C3E-CE3C-495C-8515-0D3BEF564F6E}"/>
                  </a:ext>
                </a:extLst>
              </p:cNvPr>
              <p:cNvSpPr txBox="1"/>
              <p:nvPr/>
            </p:nvSpPr>
            <p:spPr>
              <a:xfrm>
                <a:off x="6568114" y="1690811"/>
                <a:ext cx="2333203" cy="448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AU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EFF3C3E-CE3C-495C-8515-0D3BEF564F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8114" y="1690811"/>
                <a:ext cx="2333203" cy="448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row: Right 19">
            <a:extLst>
              <a:ext uri="{FF2B5EF4-FFF2-40B4-BE49-F238E27FC236}">
                <a16:creationId xmlns:a16="http://schemas.microsoft.com/office/drawing/2014/main" id="{674D6977-99A7-43E0-94E3-8A620114BB3B}"/>
              </a:ext>
            </a:extLst>
          </p:cNvPr>
          <p:cNvSpPr/>
          <p:nvPr/>
        </p:nvSpPr>
        <p:spPr>
          <a:xfrm rot="5400000">
            <a:off x="6706566" y="2406904"/>
            <a:ext cx="394781" cy="253276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4BD6710-72E3-4F12-B83D-823129200DC5}"/>
                  </a:ext>
                </a:extLst>
              </p:cNvPr>
              <p:cNvSpPr txBox="1"/>
              <p:nvPr/>
            </p:nvSpPr>
            <p:spPr>
              <a:xfrm>
                <a:off x="7164911" y="2248584"/>
                <a:ext cx="149271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AU" dirty="0"/>
                  <a:t>Divide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AU" dirty="0"/>
                  <a:t>,</a:t>
                </a:r>
              </a:p>
              <a:p>
                <a:pPr algn="ctr"/>
                <a:r>
                  <a:rPr lang="en-AU" dirty="0"/>
                  <a:t>log, negative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4BD6710-72E3-4F12-B83D-823129200D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911" y="2248584"/>
                <a:ext cx="1492716" cy="646331"/>
              </a:xfrm>
              <a:prstGeom prst="rect">
                <a:avLst/>
              </a:prstGeom>
              <a:blipFill>
                <a:blip r:embed="rId7"/>
                <a:stretch>
                  <a:fillRect l="-2857" t="-5660" r="-3265" b="-14151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39465AE-917C-4894-8419-284508AE6589}"/>
                  </a:ext>
                </a:extLst>
              </p:cNvPr>
              <p:cNvSpPr/>
              <p:nvPr/>
            </p:nvSpPr>
            <p:spPr>
              <a:xfrm>
                <a:off x="6697714" y="3003911"/>
                <a:ext cx="199176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AU" sz="2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AU" sz="2800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39465AE-917C-4894-8419-284508AE65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7714" y="3003911"/>
                <a:ext cx="1991764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5193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84294-C844-4371-B95D-765A15D19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it works: Tomography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79D9F4B2-2C68-4C54-B085-35AB1AADF4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55631071"/>
                  </p:ext>
                </p:extLst>
              </p:nvPr>
            </p:nvGraphicFramePr>
            <p:xfrm>
              <a:off x="3070800" y="1089270"/>
              <a:ext cx="3002400" cy="29428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1200">
                      <a:extLst>
                        <a:ext uri="{9D8B030D-6E8A-4147-A177-3AD203B41FA5}">
                          <a16:colId xmlns:a16="http://schemas.microsoft.com/office/drawing/2014/main" val="2123848913"/>
                        </a:ext>
                      </a:extLst>
                    </a:gridCol>
                    <a:gridCol w="1501200">
                      <a:extLst>
                        <a:ext uri="{9D8B030D-6E8A-4147-A177-3AD203B41FA5}">
                          <a16:colId xmlns:a16="http://schemas.microsoft.com/office/drawing/2014/main" val="2490217236"/>
                        </a:ext>
                      </a:extLst>
                    </a:gridCol>
                  </a:tblGrid>
                  <a:tr h="1471408">
                    <a:tc>
                      <a:txBody>
                        <a:bodyPr/>
                        <a:lstStyle/>
                        <a:p>
                          <a:pPr algn="ctr"/>
                          <a:endParaRPr lang="en-AU" sz="2500" dirty="0"/>
                        </a:p>
                        <a:p>
                          <a:pPr algn="ctr"/>
                          <a:endParaRPr lang="en-AU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AU" sz="2800" dirty="0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0870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AU" sz="2800" dirty="0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0870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1795713"/>
                      </a:ext>
                    </a:extLst>
                  </a:tr>
                  <a:tr h="1471408">
                    <a:tc>
                      <a:txBody>
                        <a:bodyPr/>
                        <a:lstStyle/>
                        <a:p>
                          <a:pPr algn="ctr"/>
                          <a:endParaRPr lang="en-AU" sz="25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AU" sz="2800" dirty="0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0870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AU" sz="2500" dirty="0"/>
                        </a:p>
                        <a:p>
                          <a:pPr algn="ctr"/>
                          <a:endParaRPr lang="en-AU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AU" sz="2800" dirty="0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0870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266579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79D9F4B2-2C68-4C54-B085-35AB1AADF4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55631071"/>
                  </p:ext>
                </p:extLst>
              </p:nvPr>
            </p:nvGraphicFramePr>
            <p:xfrm>
              <a:off x="3070800" y="1089270"/>
              <a:ext cx="3002400" cy="29428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1200">
                      <a:extLst>
                        <a:ext uri="{9D8B030D-6E8A-4147-A177-3AD203B41FA5}">
                          <a16:colId xmlns:a16="http://schemas.microsoft.com/office/drawing/2014/main" val="2123848913"/>
                        </a:ext>
                      </a:extLst>
                    </a:gridCol>
                    <a:gridCol w="1501200">
                      <a:extLst>
                        <a:ext uri="{9D8B030D-6E8A-4147-A177-3AD203B41FA5}">
                          <a16:colId xmlns:a16="http://schemas.microsoft.com/office/drawing/2014/main" val="2490217236"/>
                        </a:ext>
                      </a:extLst>
                    </a:gridCol>
                  </a:tblGrid>
                  <a:tr h="14714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5" t="-413" r="-100810" b="-1008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405" t="-413" r="-810" b="-1008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1795713"/>
                      </a:ext>
                    </a:extLst>
                  </a:tr>
                  <a:tr h="14714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5" t="-100413" r="-100810" b="-8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405" t="-100413" r="-810" b="-8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2665797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E9008A1-99F0-4093-9D6E-7D036EE0F3B9}"/>
              </a:ext>
            </a:extLst>
          </p:cNvPr>
          <p:cNvCxnSpPr>
            <a:cxnSpLocks/>
          </p:cNvCxnSpPr>
          <p:nvPr/>
        </p:nvCxnSpPr>
        <p:spPr>
          <a:xfrm>
            <a:off x="2905558" y="906351"/>
            <a:ext cx="3546000" cy="28314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Left Brace 11">
            <a:extLst>
              <a:ext uri="{FF2B5EF4-FFF2-40B4-BE49-F238E27FC236}">
                <a16:creationId xmlns:a16="http://schemas.microsoft.com/office/drawing/2014/main" id="{776CE0E5-1431-4996-B955-ECFAE7237A31}"/>
              </a:ext>
            </a:extLst>
          </p:cNvPr>
          <p:cNvSpPr/>
          <p:nvPr/>
        </p:nvSpPr>
        <p:spPr>
          <a:xfrm rot="7737799">
            <a:off x="3787256" y="826227"/>
            <a:ext cx="369002" cy="1200486"/>
          </a:xfrm>
          <a:prstGeom prst="leftBrac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0940AF2-2C5B-4E9D-B1E7-03C16A4CB981}"/>
                  </a:ext>
                </a:extLst>
              </p:cNvPr>
              <p:cNvSpPr/>
              <p:nvPr/>
            </p:nvSpPr>
            <p:spPr>
              <a:xfrm>
                <a:off x="4034728" y="1045672"/>
                <a:ext cx="47263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000" b="1" i="1" smtClean="0"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AU" sz="20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AU" sz="20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0940AF2-2C5B-4E9D-B1E7-03C16A4CB9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4728" y="1045672"/>
                <a:ext cx="472630" cy="400110"/>
              </a:xfrm>
              <a:prstGeom prst="rect">
                <a:avLst/>
              </a:prstGeom>
              <a:blipFill>
                <a:blip r:embed="rId4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Brace 13">
            <a:extLst>
              <a:ext uri="{FF2B5EF4-FFF2-40B4-BE49-F238E27FC236}">
                <a16:creationId xmlns:a16="http://schemas.microsoft.com/office/drawing/2014/main" id="{420E0328-4960-4379-89FC-0FB1A315D1F4}"/>
              </a:ext>
            </a:extLst>
          </p:cNvPr>
          <p:cNvSpPr/>
          <p:nvPr/>
        </p:nvSpPr>
        <p:spPr>
          <a:xfrm rot="7733716">
            <a:off x="4741663" y="1961518"/>
            <a:ext cx="369002" cy="522850"/>
          </a:xfrm>
          <a:prstGeom prst="leftBrac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E0B86E4-2AF9-45A2-ADB5-5E9A98D60569}"/>
                  </a:ext>
                </a:extLst>
              </p:cNvPr>
              <p:cNvSpPr/>
              <p:nvPr/>
            </p:nvSpPr>
            <p:spPr>
              <a:xfrm>
                <a:off x="4963170" y="1780305"/>
                <a:ext cx="47263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000" b="1" i="1" smtClean="0"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AU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AU" sz="20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E0B86E4-2AF9-45A2-ADB5-5E9A98D605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3170" y="1780305"/>
                <a:ext cx="472630" cy="400110"/>
              </a:xfrm>
              <a:prstGeom prst="rect">
                <a:avLst/>
              </a:prstGeom>
              <a:blipFill>
                <a:blip r:embed="rId5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EFF3C3E-CE3C-495C-8515-0D3BEF564F6E}"/>
                  </a:ext>
                </a:extLst>
              </p:cNvPr>
              <p:cNvSpPr txBox="1"/>
              <p:nvPr/>
            </p:nvSpPr>
            <p:spPr>
              <a:xfrm>
                <a:off x="6155939" y="3050107"/>
                <a:ext cx="288284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AU" sz="2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sz="2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AU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EFF3C3E-CE3C-495C-8515-0D3BEF564F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5939" y="3050107"/>
                <a:ext cx="2882840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Left Brace 16">
            <a:extLst>
              <a:ext uri="{FF2B5EF4-FFF2-40B4-BE49-F238E27FC236}">
                <a16:creationId xmlns:a16="http://schemas.microsoft.com/office/drawing/2014/main" id="{7A870C25-CE02-4FD6-96BE-798A83370D8A}"/>
              </a:ext>
            </a:extLst>
          </p:cNvPr>
          <p:cNvSpPr/>
          <p:nvPr/>
        </p:nvSpPr>
        <p:spPr>
          <a:xfrm rot="18494585">
            <a:off x="5108290" y="2529024"/>
            <a:ext cx="369002" cy="1200486"/>
          </a:xfrm>
          <a:prstGeom prst="leftBrac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C87D031-381C-4C60-B719-17F14C0CF675}"/>
                  </a:ext>
                </a:extLst>
              </p:cNvPr>
              <p:cNvSpPr/>
              <p:nvPr/>
            </p:nvSpPr>
            <p:spPr>
              <a:xfrm>
                <a:off x="4879255" y="3098774"/>
                <a:ext cx="47263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000" b="1" i="1" smtClean="0"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b>
                          <m:r>
                            <a:rPr lang="en-AU" sz="2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AU" sz="20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C87D031-381C-4C60-B719-17F14C0CF6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9255" y="3098774"/>
                <a:ext cx="472630" cy="400110"/>
              </a:xfrm>
              <a:prstGeom prst="rect">
                <a:avLst/>
              </a:prstGeom>
              <a:blipFill>
                <a:blip r:embed="rId7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4569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79D9F4B2-2C68-4C54-B085-35AB1AADF4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82429046"/>
                  </p:ext>
                </p:extLst>
              </p:nvPr>
            </p:nvGraphicFramePr>
            <p:xfrm>
              <a:off x="579919" y="307213"/>
              <a:ext cx="3002400" cy="29428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1200">
                      <a:extLst>
                        <a:ext uri="{9D8B030D-6E8A-4147-A177-3AD203B41FA5}">
                          <a16:colId xmlns:a16="http://schemas.microsoft.com/office/drawing/2014/main" val="2123848913"/>
                        </a:ext>
                      </a:extLst>
                    </a:gridCol>
                    <a:gridCol w="1501200">
                      <a:extLst>
                        <a:ext uri="{9D8B030D-6E8A-4147-A177-3AD203B41FA5}">
                          <a16:colId xmlns:a16="http://schemas.microsoft.com/office/drawing/2014/main" val="2490217236"/>
                        </a:ext>
                      </a:extLst>
                    </a:gridCol>
                  </a:tblGrid>
                  <a:tr h="1471408">
                    <a:tc>
                      <a:txBody>
                        <a:bodyPr/>
                        <a:lstStyle/>
                        <a:p>
                          <a:pPr algn="ctr"/>
                          <a:endParaRPr lang="en-AU" sz="25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AU" sz="2800" dirty="0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0870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AU" sz="25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AU" sz="2800" dirty="0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0870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1795713"/>
                      </a:ext>
                    </a:extLst>
                  </a:tr>
                  <a:tr h="1471408">
                    <a:tc>
                      <a:txBody>
                        <a:bodyPr/>
                        <a:lstStyle/>
                        <a:p>
                          <a:pPr algn="ctr"/>
                          <a:endParaRPr lang="en-AU" sz="25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AU" sz="2800" dirty="0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0870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AU" sz="25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AU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AU" sz="2800" dirty="0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0870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266579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79D9F4B2-2C68-4C54-B085-35AB1AADF4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82429046"/>
                  </p:ext>
                </p:extLst>
              </p:nvPr>
            </p:nvGraphicFramePr>
            <p:xfrm>
              <a:off x="579919" y="307213"/>
              <a:ext cx="3002400" cy="29428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1200">
                      <a:extLst>
                        <a:ext uri="{9D8B030D-6E8A-4147-A177-3AD203B41FA5}">
                          <a16:colId xmlns:a16="http://schemas.microsoft.com/office/drawing/2014/main" val="2123848913"/>
                        </a:ext>
                      </a:extLst>
                    </a:gridCol>
                    <a:gridCol w="1501200">
                      <a:extLst>
                        <a:ext uri="{9D8B030D-6E8A-4147-A177-3AD203B41FA5}">
                          <a16:colId xmlns:a16="http://schemas.microsoft.com/office/drawing/2014/main" val="2490217236"/>
                        </a:ext>
                      </a:extLst>
                    </a:gridCol>
                  </a:tblGrid>
                  <a:tr h="14714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5" t="-413" r="-100405" b="-1008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13" t="-413" r="-813" b="-1008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1795713"/>
                      </a:ext>
                    </a:extLst>
                  </a:tr>
                  <a:tr h="14714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5" t="-100413" r="-100405" b="-8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6121" marR="126121" marT="63060" marB="6306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13" t="-100413" r="-813" b="-8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2665797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E9008A1-99F0-4093-9D6E-7D036EE0F3B9}"/>
              </a:ext>
            </a:extLst>
          </p:cNvPr>
          <p:cNvCxnSpPr>
            <a:cxnSpLocks/>
          </p:cNvCxnSpPr>
          <p:nvPr/>
        </p:nvCxnSpPr>
        <p:spPr>
          <a:xfrm>
            <a:off x="38188" y="713852"/>
            <a:ext cx="39600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39465AE-917C-4894-8419-284508AE6589}"/>
                  </a:ext>
                </a:extLst>
              </p:cNvPr>
              <p:cNvSpPr/>
              <p:nvPr/>
            </p:nvSpPr>
            <p:spPr>
              <a:xfrm>
                <a:off x="3582319" y="45603"/>
                <a:ext cx="2816669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AU" sz="2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AU" sz="2800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AU" sz="2800" i="1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39465AE-917C-4894-8419-284508AE65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319" y="45603"/>
                <a:ext cx="2816669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7048DFF-50A2-467C-AE45-A64D04334DA8}"/>
              </a:ext>
            </a:extLst>
          </p:cNvPr>
          <p:cNvCxnSpPr>
            <a:cxnSpLocks/>
          </p:cNvCxnSpPr>
          <p:nvPr/>
        </p:nvCxnSpPr>
        <p:spPr>
          <a:xfrm>
            <a:off x="38188" y="2048852"/>
            <a:ext cx="39600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D2A2B99-5E39-463B-B74A-0A26265DE639}"/>
                  </a:ext>
                </a:extLst>
              </p:cNvPr>
              <p:cNvSpPr/>
              <p:nvPr/>
            </p:nvSpPr>
            <p:spPr>
              <a:xfrm>
                <a:off x="3547886" y="1461057"/>
                <a:ext cx="285110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AU" sz="2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AU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AU" sz="28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D2A2B99-5E39-463B-B74A-0A26265DE6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7886" y="1461057"/>
                <a:ext cx="285110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C7FEDC1-0C81-497F-96A8-2ED9A32F779D}"/>
              </a:ext>
            </a:extLst>
          </p:cNvPr>
          <p:cNvCxnSpPr>
            <a:cxnSpLocks/>
          </p:cNvCxnSpPr>
          <p:nvPr/>
        </p:nvCxnSpPr>
        <p:spPr>
          <a:xfrm>
            <a:off x="3140472" y="25543"/>
            <a:ext cx="0" cy="41677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F60EBBF-E340-486D-8A83-8B94DF867763}"/>
                  </a:ext>
                </a:extLst>
              </p:cNvPr>
              <p:cNvSpPr/>
              <p:nvPr/>
            </p:nvSpPr>
            <p:spPr>
              <a:xfrm>
                <a:off x="862358" y="4173357"/>
                <a:ext cx="285110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AU" sz="2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AU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AU" sz="2800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F60EBBF-E340-486D-8A83-8B94DF8677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358" y="4173357"/>
                <a:ext cx="2851102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C04736D-65A9-40ED-832A-9746B4DCC309}"/>
              </a:ext>
            </a:extLst>
          </p:cNvPr>
          <p:cNvCxnSpPr>
            <a:cxnSpLocks/>
          </p:cNvCxnSpPr>
          <p:nvPr/>
        </p:nvCxnSpPr>
        <p:spPr>
          <a:xfrm>
            <a:off x="862358" y="25543"/>
            <a:ext cx="0" cy="3778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3DFF2B8-7283-4A95-9A12-58D6909C734E}"/>
                  </a:ext>
                </a:extLst>
              </p:cNvPr>
              <p:cNvSpPr/>
              <p:nvPr/>
            </p:nvSpPr>
            <p:spPr>
              <a:xfrm>
                <a:off x="-144204" y="3639139"/>
                <a:ext cx="284283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AU" sz="2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AU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AU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AU" sz="2800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3DFF2B8-7283-4A95-9A12-58D6909C73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4204" y="3639139"/>
                <a:ext cx="2842830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7815C6-4DCE-4E92-8D07-D8B162403EDC}"/>
                  </a:ext>
                </a:extLst>
              </p:cNvPr>
              <p:cNvSpPr txBox="1"/>
              <p:nvPr/>
            </p:nvSpPr>
            <p:spPr>
              <a:xfrm>
                <a:off x="6806401" y="1489991"/>
                <a:ext cx="1911292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4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AU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sz="4400" b="0" i="1" smtClean="0">
                          <a:latin typeface="Cambria Math" panose="02040503050406030204" pitchFamily="18" charset="0"/>
                        </a:rPr>
                        <m:t>𝐴𝑥</m:t>
                      </m:r>
                    </m:oMath>
                  </m:oMathPara>
                </a14:m>
                <a:endParaRPr lang="en-AU" sz="4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7815C6-4DCE-4E92-8D07-D8B162403E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6401" y="1489991"/>
                <a:ext cx="1911292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C373C91-383B-40B5-A90B-0D2F221F3BD0}"/>
                  </a:ext>
                </a:extLst>
              </p:cNvPr>
              <p:cNvSpPr txBox="1"/>
              <p:nvPr/>
            </p:nvSpPr>
            <p:spPr>
              <a:xfrm>
                <a:off x="3947481" y="2519591"/>
                <a:ext cx="5118645" cy="1673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AU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AU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sz="28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sz="28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sz="28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AU" sz="28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sz="28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sz="2800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sz="28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AU" sz="2800" i="1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AU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AU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lang="en-AU" sz="28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AU" sz="28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AU" sz="28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AU" sz="28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AU" sz="28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7</m:t>
                                          </m:r>
                                        </m:sub>
                                      </m:sSub>
                                    </m:e>
                                    <m:e>
                                      <m:r>
                                        <a:rPr lang="en-AU" sz="28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AU" sz="28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6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8</m:t>
                                          </m:r>
                                        </m:sub>
                                      </m:sSub>
                                    </m:e>
                                    <m:e>
                                      <m:r>
                                        <a:rPr lang="en-AU" sz="28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AU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C373C91-383B-40B5-A90B-0D2F221F3B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7481" y="2519591"/>
                <a:ext cx="5118645" cy="167366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5490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D57C6-1A66-4D3F-AB71-59B97EE62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Back Projection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B877417-27FD-4D9C-9068-937F25CB4841}"/>
                  </a:ext>
                </a:extLst>
              </p:cNvPr>
              <p:cNvSpPr/>
              <p:nvPr/>
            </p:nvSpPr>
            <p:spPr>
              <a:xfrm>
                <a:off x="99033" y="1336357"/>
                <a:ext cx="7186583" cy="11860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AU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𝐵𝑃</m:t>
                                          </m:r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𝐵𝑃</m:t>
                                          </m:r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,2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𝐵𝑃</m:t>
                                          </m:r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𝐵𝑃</m:t>
                                          </m:r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,4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AU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  <m:e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  <m:e>
                                      <m: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7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sub>
                                      </m:sSub>
                                    </m:e>
                                    <m:e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8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6</m:t>
                                          </m:r>
                                        </m:sub>
                                      </m:sSub>
                                    </m:e>
                                    <m:e>
                                      <m: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AU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  <m:e>
                                      <m: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  <m:e>
                                      <m: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7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sub>
                                      </m:sSub>
                                    </m:e>
                                    <m:e>
                                      <m: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8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6</m:t>
                                          </m:r>
                                        </m:sub>
                                      </m:sSub>
                                    </m:e>
                                    <m:e>
                                      <m: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sub>
                                      </m:sSub>
                                      <m: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6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7</m:t>
                                          </m:r>
                                        </m:sub>
                                      </m:sSub>
                                      <m: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8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B877417-27FD-4D9C-9068-937F25CB48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33" y="1336357"/>
                <a:ext cx="7186583" cy="11860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926208-E2FC-4761-BADB-CC727BC090E3}"/>
                  </a:ext>
                </a:extLst>
              </p:cNvPr>
              <p:cNvSpPr txBox="1"/>
              <p:nvPr/>
            </p:nvSpPr>
            <p:spPr>
              <a:xfrm>
                <a:off x="457200" y="936741"/>
                <a:ext cx="11063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𝐵𝑃</m:t>
                          </m:r>
                        </m:sub>
                      </m:sSub>
                      <m:r>
                        <a:rPr lang="en-AU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AU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AU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926208-E2FC-4761-BADB-CC727BC090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936741"/>
                <a:ext cx="1106393" cy="276999"/>
              </a:xfrm>
              <a:prstGeom prst="rect">
                <a:avLst/>
              </a:prstGeom>
              <a:blipFill>
                <a:blip r:embed="rId4"/>
                <a:stretch>
                  <a:fillRect l="-2762" t="-2222" r="-4972" b="-2888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3B925CE-1341-4EDC-AFCA-D02FDEBD675E}"/>
                  </a:ext>
                </a:extLst>
              </p:cNvPr>
              <p:cNvSpPr/>
              <p:nvPr/>
            </p:nvSpPr>
            <p:spPr>
              <a:xfrm>
                <a:off x="913414" y="2522387"/>
                <a:ext cx="3750194" cy="14073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AU" i="1">
                                                  <a:latin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AU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  <m:r>
                                            <a:rPr lang="en-AU" i="1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AU" i="1">
                                                  <a:latin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7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7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8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5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6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7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8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brk m:alnAt="7"/>
                                        </m:rP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3</m:t>
                                              </m:r>
                                            </m:sub>
                                            <m:sup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8</m:t>
                                              </m:r>
                                            </m:sub>
                                            <m:sup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en-AU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  <m:r>
                                        <m:rPr>
                                          <m:brk m:alnAt="7"/>
                                        </m:rP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sub>
                                      </m:sSub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sSubSup>
                                        <m:sSubSup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  <m:sup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Sup>
                                        <m:sSubSup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6</m:t>
                                          </m:r>
                                        </m:sub>
                                        <m:sup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3B925CE-1341-4EDC-AFCA-D02FDEBD67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414" y="2522387"/>
                <a:ext cx="3750194" cy="14073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444A031-FC8C-43C3-A5AA-C366CDA49A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3950540"/>
            <a:ext cx="8229600" cy="1011319"/>
          </a:xfrm>
        </p:spPr>
        <p:txBody>
          <a:bodyPr/>
          <a:lstStyle/>
          <a:p>
            <a:r>
              <a:rPr lang="en-AU" dirty="0"/>
              <a:t>Basically just smearing each projection backwards.</a:t>
            </a:r>
          </a:p>
          <a:p>
            <a:r>
              <a:rPr lang="en-AU" dirty="0"/>
              <a:t>As we smear more and more projections backwards, converge towards a solution</a:t>
            </a:r>
          </a:p>
        </p:txBody>
      </p:sp>
    </p:spTree>
    <p:extLst>
      <p:ext uri="{BB962C8B-B14F-4D97-AF65-F5344CB8AC3E}">
        <p14:creationId xmlns:p14="http://schemas.microsoft.com/office/powerpoint/2010/main" val="1707595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CT backprojection">
            <a:extLst>
              <a:ext uri="{FF2B5EF4-FFF2-40B4-BE49-F238E27FC236}">
                <a16:creationId xmlns:a16="http://schemas.microsoft.com/office/drawing/2014/main" id="{722C9C44-5A3E-41C4-830A-2C8B3C461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64" y="-1"/>
            <a:ext cx="5983711" cy="478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DF7ECF1-C7D7-44BE-9946-9C5FFAD634E4}"/>
              </a:ext>
            </a:extLst>
          </p:cNvPr>
          <p:cNvGrpSpPr/>
          <p:nvPr/>
        </p:nvGrpSpPr>
        <p:grpSpPr>
          <a:xfrm>
            <a:off x="6524626" y="0"/>
            <a:ext cx="2619376" cy="5143500"/>
            <a:chOff x="6189104" y="0"/>
            <a:chExt cx="2954897" cy="5908388"/>
          </a:xfrm>
        </p:grpSpPr>
        <p:pic>
          <p:nvPicPr>
            <p:cNvPr id="5" name="Picture 2" descr="Image result for 1/r backprojection blur shepp logan">
              <a:extLst>
                <a:ext uri="{FF2B5EF4-FFF2-40B4-BE49-F238E27FC236}">
                  <a16:creationId xmlns:a16="http://schemas.microsoft.com/office/drawing/2014/main" id="{6CE4758F-F215-4E8B-9AE4-27C3CD4D7BD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35" t="27675" r="10946" b="13509"/>
            <a:stretch/>
          </p:blipFill>
          <p:spPr bwMode="auto">
            <a:xfrm>
              <a:off x="6189104" y="2954194"/>
              <a:ext cx="2954897" cy="295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Image result for 1/r backprojection blur shepp logan">
              <a:extLst>
                <a:ext uri="{FF2B5EF4-FFF2-40B4-BE49-F238E27FC236}">
                  <a16:creationId xmlns:a16="http://schemas.microsoft.com/office/drawing/2014/main" id="{931021FB-ADA1-4CA2-9CDC-C62B1BCB847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27" t="27675" r="49454" b="13509"/>
            <a:stretch/>
          </p:blipFill>
          <p:spPr bwMode="auto">
            <a:xfrm>
              <a:off x="6189104" y="0"/>
              <a:ext cx="2954896" cy="295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33005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DAB2-BA6A-4D6B-AE3D-491B91EAD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937"/>
            <a:ext cx="8229600" cy="857250"/>
          </a:xfrm>
        </p:spPr>
        <p:txBody>
          <a:bodyPr/>
          <a:lstStyle/>
          <a:p>
            <a:r>
              <a:rPr lang="en-AU" dirty="0"/>
              <a:t>Filtered Back Projection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F58BB03-F564-4AB4-B381-0608C2306077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457200" y="646649"/>
                <a:ext cx="8229600" cy="1467095"/>
              </a:xfrm>
            </p:spPr>
            <p:txBody>
              <a:bodyPr/>
              <a:lstStyle/>
              <a:p>
                <a:r>
                  <a:rPr lang="en-AU" dirty="0"/>
                  <a:t>Back projection gets us a blurry image.</a:t>
                </a:r>
              </a:p>
              <a:p>
                <a:r>
                  <a:rPr lang="en-AU" i="1" dirty="0"/>
                  <a:t>Filtered</a:t>
                </a:r>
                <a:r>
                  <a:rPr lang="en-AU" dirty="0"/>
                  <a:t> back projection sharpens the image up.</a:t>
                </a:r>
              </a:p>
              <a:p>
                <a:r>
                  <a:rPr lang="en-AU" dirty="0"/>
                  <a:t>A </a:t>
                </a:r>
                <a:r>
                  <a:rPr lang="en-AU" i="1" dirty="0"/>
                  <a:t>Ramp Filter</a:t>
                </a:r>
                <a:r>
                  <a:rPr lang="en-AU" dirty="0"/>
                  <a:t>, assuming projections at every angle with no noise, is an </a:t>
                </a:r>
                <a:r>
                  <a:rPr lang="en-AU" i="1" dirty="0"/>
                  <a:t>exact solution</a:t>
                </a:r>
                <a:r>
                  <a:rPr lang="en-AU" dirty="0"/>
                  <a:t> i.e. if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𝐴𝑥</m:t>
                    </m:r>
                  </m:oMath>
                </a14:m>
                <a:r>
                  <a:rPr lang="en-AU" dirty="0"/>
                  <a:t>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𝐴𝑥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𝐹𝐵𝑃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𝐹𝑦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AU" dirty="0"/>
                  <a:t>.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F58BB03-F564-4AB4-B381-0608C23060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457200" y="646649"/>
                <a:ext cx="8229600" cy="1467095"/>
              </a:xfrm>
              <a:blipFill>
                <a:blip r:embed="rId2"/>
                <a:stretch>
                  <a:fillRect l="-667" t="-2075" r="-148" b="-539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Image result for Fourier slice theorem">
            <a:extLst>
              <a:ext uri="{FF2B5EF4-FFF2-40B4-BE49-F238E27FC236}">
                <a16:creationId xmlns:a16="http://schemas.microsoft.com/office/drawing/2014/main" id="{DC0EFE01-F111-4478-A6BE-66D93D82A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622172"/>
            <a:ext cx="3136668" cy="152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Fourier slice theorem">
            <a:extLst>
              <a:ext uri="{FF2B5EF4-FFF2-40B4-BE49-F238E27FC236}">
                <a16:creationId xmlns:a16="http://schemas.microsoft.com/office/drawing/2014/main" id="{F54F7B72-5F8F-419B-93CB-CEF9B1B52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521" y="3563685"/>
            <a:ext cx="1806957" cy="156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mage result for filtered back projection shepp logan">
            <a:extLst>
              <a:ext uri="{FF2B5EF4-FFF2-40B4-BE49-F238E27FC236}">
                <a16:creationId xmlns:a16="http://schemas.microsoft.com/office/drawing/2014/main" id="{8F9A35D8-805E-4009-BE3C-64900DC850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03"/>
          <a:stretch/>
        </p:blipFill>
        <p:spPr bwMode="auto">
          <a:xfrm>
            <a:off x="6776972" y="2105167"/>
            <a:ext cx="1471828" cy="146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Image result for filtered back projection shepp logan">
            <a:extLst>
              <a:ext uri="{FF2B5EF4-FFF2-40B4-BE49-F238E27FC236}">
                <a16:creationId xmlns:a16="http://schemas.microsoft.com/office/drawing/2014/main" id="{D1E41F3F-DA1D-4018-A7A5-0F9F505781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7" t="12360" r="62206" b="8340"/>
          <a:stretch/>
        </p:blipFill>
        <p:spPr bwMode="auto">
          <a:xfrm>
            <a:off x="834910" y="2073906"/>
            <a:ext cx="1466850" cy="147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1/r backprojection blur shepp logan">
            <a:extLst>
              <a:ext uri="{FF2B5EF4-FFF2-40B4-BE49-F238E27FC236}">
                <a16:creationId xmlns:a16="http://schemas.microsoft.com/office/drawing/2014/main" id="{1FE786BE-93F5-4C4D-B814-DF36741153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10" t="30620" r="12909" b="17308"/>
          <a:stretch/>
        </p:blipFill>
        <p:spPr bwMode="auto">
          <a:xfrm>
            <a:off x="3830830" y="2092691"/>
            <a:ext cx="1482337" cy="147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Image result for CT ramp filter">
            <a:extLst>
              <a:ext uri="{FF2B5EF4-FFF2-40B4-BE49-F238E27FC236}">
                <a16:creationId xmlns:a16="http://schemas.microsoft.com/office/drawing/2014/main" id="{04E00D01-447C-4DAB-883B-379608852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403" y="3659607"/>
            <a:ext cx="3556597" cy="146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372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F766B-AF9C-469D-9A9D-53C701AB0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 Perfect Solution in an Imperfect World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49BC17-035A-46BC-B17F-E038310A31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944563"/>
            <a:ext cx="8229600" cy="3638550"/>
          </a:xfrm>
        </p:spPr>
        <p:txBody>
          <a:bodyPr/>
          <a:lstStyle/>
          <a:p>
            <a:r>
              <a:rPr lang="en-AU" dirty="0"/>
              <a:t>Applying a filter and </a:t>
            </a:r>
            <a:r>
              <a:rPr lang="en-AU" dirty="0" err="1"/>
              <a:t>backprojecting</a:t>
            </a:r>
            <a:r>
              <a:rPr lang="en-AU" dirty="0"/>
              <a:t> is fast and solves the complete and perfect problem.</a:t>
            </a:r>
          </a:p>
          <a:p>
            <a:r>
              <a:rPr lang="en-AU" dirty="0"/>
              <a:t>We don’t have complete and prefect data.</a:t>
            </a:r>
          </a:p>
          <a:p>
            <a:r>
              <a:rPr lang="en-AU" dirty="0"/>
              <a:t>We can construct different reconstruction algorithms with different assumptions which may deal with different types of imperfections better.</a:t>
            </a:r>
          </a:p>
        </p:txBody>
      </p:sp>
      <p:pic>
        <p:nvPicPr>
          <p:cNvPr id="4" name="Picture 2" descr="Image result for CBCT streaking artifacts">
            <a:extLst>
              <a:ext uri="{FF2B5EF4-FFF2-40B4-BE49-F238E27FC236}">
                <a16:creationId xmlns:a16="http://schemas.microsoft.com/office/drawing/2014/main" id="{5907354F-570D-4EC9-A938-DF37724B6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92" r="2811" b="39672"/>
          <a:stretch/>
        </p:blipFill>
        <p:spPr bwMode="auto">
          <a:xfrm>
            <a:off x="2177708" y="3838668"/>
            <a:ext cx="4788583" cy="1217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CBCT streaking artifacts">
            <a:extLst>
              <a:ext uri="{FF2B5EF4-FFF2-40B4-BE49-F238E27FC236}">
                <a16:creationId xmlns:a16="http://schemas.microsoft.com/office/drawing/2014/main" id="{B61C3ED9-3EEA-43AB-92BD-112A8EA3F9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" r="2811" b="79315"/>
          <a:stretch/>
        </p:blipFill>
        <p:spPr bwMode="auto">
          <a:xfrm>
            <a:off x="2177709" y="2609194"/>
            <a:ext cx="4788583" cy="121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182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25DBD-C107-41F2-95F0-6C6A2EC9B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Iterative methods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5209543-B364-417A-AA14-80BE9B7645A9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457200" y="944563"/>
                <a:ext cx="8229600" cy="1455737"/>
              </a:xfrm>
            </p:spPr>
            <p:txBody>
              <a:bodyPr/>
              <a:lstStyle/>
              <a:p>
                <a:r>
                  <a:rPr lang="en-AU" dirty="0"/>
                  <a:t>Because the problem can be written as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𝐴𝑥</m:t>
                    </m:r>
                  </m:oMath>
                </a14:m>
                <a:r>
                  <a:rPr lang="en-AU" dirty="0"/>
                  <a:t>, all sorts of maths tricks can be used.</a:t>
                </a:r>
              </a:p>
              <a:p>
                <a:r>
                  <a:rPr lang="en-AU" dirty="0"/>
                  <a:t>The first insight is that we need </a:t>
                </a:r>
                <a:r>
                  <a:rPr lang="en-AU" i="1" dirty="0"/>
                  <a:t>at least as many data points as reconstruction voxels.</a:t>
                </a:r>
                <a:r>
                  <a:rPr lang="en-AU" dirty="0"/>
                  <a:t> 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5209543-B364-417A-AA14-80BE9B7645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457200" y="944563"/>
                <a:ext cx="8229600" cy="1455737"/>
              </a:xfrm>
              <a:blipFill>
                <a:blip r:embed="rId2"/>
                <a:stretch>
                  <a:fillRect l="-667" t="-2510" r="-370" b="-167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D490A6D-E870-4560-9414-07C17BFC462F}"/>
                  </a:ext>
                </a:extLst>
              </p:cNvPr>
              <p:cNvSpPr txBox="1"/>
              <p:nvPr/>
            </p:nvSpPr>
            <p:spPr>
              <a:xfrm>
                <a:off x="457200" y="2428875"/>
                <a:ext cx="27036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𝐴𝑥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D490A6D-E870-4560-9414-07C17BFC46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428875"/>
                <a:ext cx="2703625" cy="276999"/>
              </a:xfrm>
              <a:prstGeom prst="rect">
                <a:avLst/>
              </a:prstGeom>
              <a:blipFill>
                <a:blip r:embed="rId3"/>
                <a:stretch>
                  <a:fillRect t="-2174" b="-26087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DBBD6DB-B54D-4F1B-A55E-54C60FA73536}"/>
                  </a:ext>
                </a:extLst>
              </p:cNvPr>
              <p:cNvSpPr txBox="1"/>
              <p:nvPr/>
            </p:nvSpPr>
            <p:spPr>
              <a:xfrm>
                <a:off x="456751" y="2891616"/>
                <a:ext cx="2704074" cy="7318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AU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AU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Sup>
                                        <m:sSubSup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mr>
                                  <m:mr>
                                    <m:e>
                                      <m:sSubSup>
                                        <m:sSubSupPr>
                                          <m:ctrlP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AU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AU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DBBD6DB-B54D-4F1B-A55E-54C60FA735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51" y="2891616"/>
                <a:ext cx="2704074" cy="7318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2F43D0D3-E88F-42ED-BE15-C7006A5F4B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9372" y="1933169"/>
            <a:ext cx="4036828" cy="312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128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36F57-27B4-43BC-ACC0-2157DF341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Standard Iterative: SART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1A461486-D8E9-47C0-BE60-AB3F12112510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457200" y="944563"/>
                <a:ext cx="8229600" cy="3903662"/>
              </a:xfrm>
            </p:spPr>
            <p:txBody>
              <a:bodyPr/>
              <a:lstStyle/>
              <a:p>
                <a:r>
                  <a:rPr lang="en-AU" dirty="0"/>
                  <a:t>The most common iterative scheme is “Simultaneous Algebraic Iterative Reconstruction” (SART).</a:t>
                </a:r>
              </a:p>
              <a:p>
                <a:r>
                  <a:rPr lang="en-AU" dirty="0"/>
                  <a:t>We accept that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𝐴𝑥</m:t>
                    </m:r>
                  </m:oMath>
                </a14:m>
                <a:r>
                  <a:rPr lang="en-AU" dirty="0"/>
                  <a:t> might not have a solution. We instead solve</a:t>
                </a:r>
              </a:p>
              <a:p>
                <a:endParaRPr lang="en-AU" dirty="0"/>
              </a:p>
              <a:p>
                <a:endParaRPr lang="en-AU" dirty="0"/>
              </a:p>
              <a:p>
                <a:pPr marL="0" indent="0">
                  <a:buNone/>
                </a:pPr>
                <a:r>
                  <a:rPr lang="en-AU" dirty="0"/>
                  <a:t>	i.e. we try to find the </a:t>
                </a:r>
                <a:r>
                  <a:rPr lang="en-AU" i="1" dirty="0"/>
                  <a:t>least squares solution.</a:t>
                </a:r>
                <a:endParaRPr lang="en-AU" dirty="0"/>
              </a:p>
              <a:p>
                <a:r>
                  <a:rPr lang="en-AU" dirty="0"/>
                  <a:t>We </a:t>
                </a:r>
                <a:r>
                  <a:rPr lang="en-AU" i="1" dirty="0"/>
                  <a:t>iterate</a:t>
                </a:r>
                <a:r>
                  <a:rPr lang="en-AU" dirty="0"/>
                  <a:t> towards that solution, where the </a:t>
                </a:r>
                <a:r>
                  <a:rPr lang="en-AU" i="1" dirty="0" err="1"/>
                  <a:t>k</a:t>
                </a:r>
                <a:r>
                  <a:rPr lang="en-AU" dirty="0" err="1"/>
                  <a:t>’th</a:t>
                </a:r>
                <a:r>
                  <a:rPr lang="en-AU" dirty="0"/>
                  <a:t> iterate is</a:t>
                </a:r>
              </a:p>
              <a:p>
                <a:endParaRPr lang="en-AU" dirty="0"/>
              </a:p>
              <a:p>
                <a:endParaRPr lang="en-AU" dirty="0"/>
              </a:p>
              <a:p>
                <a:pPr marL="0" indent="0">
                  <a:buNone/>
                </a:pPr>
                <a:r>
                  <a:rPr lang="en-AU" dirty="0"/>
                  <a:t>	where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AU" dirty="0"/>
                  <a:t> is a </a:t>
                </a:r>
                <a:r>
                  <a:rPr lang="en-AU" dirty="0" err="1"/>
                  <a:t>steplength</a:t>
                </a:r>
                <a:r>
                  <a:rPr lang="en-AU" dirty="0"/>
                  <a:t>. Note that we need to forward and back project 	</a:t>
                </a:r>
                <a:r>
                  <a:rPr lang="en-AU" i="1" dirty="0"/>
                  <a:t>each iteration</a:t>
                </a:r>
                <a:r>
                  <a:rPr lang="en-AU" dirty="0"/>
                  <a:t>. 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1A461486-D8E9-47C0-BE60-AB3F121125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457200" y="944563"/>
                <a:ext cx="8229600" cy="3903662"/>
              </a:xfrm>
              <a:blipFill>
                <a:blip r:embed="rId2"/>
                <a:stretch>
                  <a:fillRect l="-667" t="-938" b="-359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497CE25-12A7-4A66-8C60-6C965EB9AF37}"/>
                  </a:ext>
                </a:extLst>
              </p:cNvPr>
              <p:cNvSpPr txBox="1"/>
              <p:nvPr/>
            </p:nvSpPr>
            <p:spPr>
              <a:xfrm>
                <a:off x="2626242" y="2202914"/>
                <a:ext cx="4058675" cy="5609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𝑆𝐴𝑅𝑇</m:t>
                          </m:r>
                        </m:sub>
                      </m:sSub>
                      <m:r>
                        <a:rPr lang="en-AU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func>
                        <m:func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AU" sz="2800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AU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AU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AU" sz="28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AU" sz="2800" b="0" i="1" smtClean="0">
                                          <a:latin typeface="Cambria Math" panose="02040503050406030204" pitchFamily="18" charset="0"/>
                                        </a:rPr>
                                        <m:t> −</m:t>
                                      </m:r>
                                      <m:r>
                                        <a:rPr lang="en-AU" sz="2800" b="0" i="1" smtClean="0">
                                          <a:latin typeface="Cambria Math" panose="02040503050406030204" pitchFamily="18" charset="0"/>
                                        </a:rPr>
                                        <m:t>𝐴𝑥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AU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AU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497CE25-12A7-4A66-8C60-6C965EB9A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242" y="2202914"/>
                <a:ext cx="4058675" cy="5609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30040CE-4B12-44D4-855B-35589798468D}"/>
                  </a:ext>
                </a:extLst>
              </p:cNvPr>
              <p:cNvSpPr txBox="1"/>
              <p:nvPr/>
            </p:nvSpPr>
            <p:spPr>
              <a:xfrm>
                <a:off x="1665050" y="3575523"/>
                <a:ext cx="5813899" cy="4863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𝑆𝐴𝑅𝑇</m:t>
                          </m:r>
                        </m:sub>
                        <m:sup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bSup>
                      <m:r>
                        <a:rPr lang="en-AU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𝑆𝐴𝑅𝑇</m:t>
                          </m:r>
                        </m:sub>
                        <m:sup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bSup>
                      <m:r>
                        <a:rPr lang="en-AU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AU" sz="2800" b="0" i="1" smtClean="0">
                          <a:latin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sSubSup>
                            <m:sSubSupPr>
                              <m:ctrlPr>
                                <a:rPr lang="en-AU" sz="2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AU" sz="2800" i="1">
                                  <a:latin typeface="Cambria Math" panose="02040503050406030204" pitchFamily="18" charset="0"/>
                                </a:rPr>
                                <m:t>𝑆𝐴𝑅𝑇</m:t>
                              </m:r>
                            </m:sub>
                            <m:sup>
                              <m:r>
                                <a:rPr lang="en-AU" sz="2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bSup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AU" sz="2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AU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AU" sz="28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30040CE-4B12-44D4-855B-355897984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050" y="3575523"/>
                <a:ext cx="5813899" cy="4863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3494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D38D3-886A-48ED-8A77-66F1F9E96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Regularization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27D74C1-6AEE-4F3A-BA55-36EFBE2268BF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457200" y="944563"/>
                <a:ext cx="8229600" cy="3638550"/>
              </a:xfrm>
            </p:spPr>
            <p:txBody>
              <a:bodyPr/>
              <a:lstStyle/>
              <a:p>
                <a:r>
                  <a:rPr lang="en-AU" dirty="0"/>
                  <a:t>SART is unstable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𝑆𝐴𝑅𝑇</m:t>
                        </m:r>
                      </m:sub>
                    </m:sSub>
                    <m:r>
                      <a:rPr lang="en-AU" i="1">
                        <a:latin typeface="Cambria Math" panose="02040503050406030204" pitchFamily="18" charset="0"/>
                      </a:rPr>
                      <m:t>= </m:t>
                    </m:r>
                    <m:func>
                      <m:func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AU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AU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 −</m:t>
                                    </m:r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𝐴𝑥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AU" dirty="0"/>
                  <a:t> has infinitely many solutions when we have more (reconstruction) voxels than (detector) pixels.</a:t>
                </a:r>
              </a:p>
              <a:p>
                <a:r>
                  <a:rPr lang="en-AU" dirty="0"/>
                  <a:t>Can instead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𝑅𝐸𝐺</m:t>
                        </m:r>
                      </m:sub>
                    </m:sSub>
                    <m:r>
                      <a:rPr lang="en-AU" i="1">
                        <a:latin typeface="Cambria Math" panose="02040503050406030204" pitchFamily="18" charset="0"/>
                      </a:rPr>
                      <m:t>= </m:t>
                    </m:r>
                    <m:func>
                      <m:func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AU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AU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 −</m:t>
                                    </m:r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𝐴𝑥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r>
                  <a:rPr lang="en-AU" dirty="0"/>
                  <a:t> where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AU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AU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AU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AU" dirty="0"/>
                  <a:t> is a </a:t>
                </a:r>
                <a:r>
                  <a:rPr lang="en-AU" i="1" dirty="0" err="1"/>
                  <a:t>regularizer</a:t>
                </a:r>
                <a:r>
                  <a:rPr lang="en-AU" i="1" dirty="0"/>
                  <a:t>, </a:t>
                </a:r>
                <a:r>
                  <a:rPr lang="en-AU" dirty="0"/>
                  <a:t>imposing extra constraints on the solution e.g.</a:t>
                </a:r>
              </a:p>
              <a:p>
                <a:pPr lvl="1"/>
                <a:r>
                  <a:rPr lang="en-AU" dirty="0"/>
                  <a:t>Positivity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𝑝𝑜𝑠</m:t>
                        </m:r>
                      </m:sub>
                    </m:sSub>
                    <m:r>
                      <a:rPr lang="en-AU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AU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AU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 −</m:t>
                                    </m:r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𝐴𝑥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en-AU" dirty="0"/>
              </a:p>
              <a:p>
                <a:pPr lvl="1"/>
                <a:r>
                  <a:rPr lang="en-AU" dirty="0"/>
                  <a:t>Smoothness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𝑠𝑚𝑜𝑜𝑡h</m:t>
                        </m:r>
                      </m:sub>
                    </m:sSub>
                    <m:r>
                      <a:rPr lang="en-AU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 i="1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AU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AU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 −</m:t>
                                    </m:r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𝐴𝑥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sSub>
                              <m:sSubPr>
                                <m:ctrlP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AU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𝐿𝑥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en-AU" dirty="0"/>
              </a:p>
              <a:p>
                <a:pPr lvl="1"/>
                <a:r>
                  <a:rPr lang="en-AU" dirty="0"/>
                  <a:t>Flatness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𝑇𝑉</m:t>
                        </m:r>
                      </m:sub>
                    </m:sSub>
                    <m:r>
                      <a:rPr lang="en-AU" i="1">
                        <a:latin typeface="Cambria Math" panose="02040503050406030204" pitchFamily="18" charset="0"/>
                      </a:rPr>
                      <m:t>= </m:t>
                    </m:r>
                    <m:func>
                      <m:func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AU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AU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 −</m:t>
                                    </m:r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𝐴𝑥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𝑇𝑉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en-AU" dirty="0"/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27D74C1-6AEE-4F3A-BA55-36EFBE2268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457200" y="944563"/>
                <a:ext cx="8229600" cy="3638550"/>
              </a:xfrm>
              <a:blipFill>
                <a:blip r:embed="rId2"/>
                <a:stretch>
                  <a:fillRect l="-667" t="-838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756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sitting, table, monitor&#10;&#10;Description automatically generated">
            <a:extLst>
              <a:ext uri="{FF2B5EF4-FFF2-40B4-BE49-F238E27FC236}">
                <a16:creationId xmlns:a16="http://schemas.microsoft.com/office/drawing/2014/main" id="{CC0F1B1C-3BB8-457B-AA31-E4187050E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61" y="2571750"/>
            <a:ext cx="7876878" cy="2546062"/>
          </a:xfrm>
          <a:prstGeom prst="rect">
            <a:avLst/>
          </a:prstGeom>
        </p:spPr>
      </p:pic>
      <p:pic>
        <p:nvPicPr>
          <p:cNvPr id="7" name="Picture 6" descr="A picture containing indoor, photo, sitting, cat&#10;&#10;Description automatically generated">
            <a:extLst>
              <a:ext uri="{FF2B5EF4-FFF2-40B4-BE49-F238E27FC236}">
                <a16:creationId xmlns:a16="http://schemas.microsoft.com/office/drawing/2014/main" id="{96526BD7-D02D-4D64-A4B4-1559435BE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61" y="0"/>
            <a:ext cx="7876877" cy="254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096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hoto, old, room, white&#10;&#10;Description automatically generated">
            <a:extLst>
              <a:ext uri="{FF2B5EF4-FFF2-40B4-BE49-F238E27FC236}">
                <a16:creationId xmlns:a16="http://schemas.microsoft.com/office/drawing/2014/main" id="{4C40645E-5D2B-4609-8177-E9EA3EC56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475" y="907256"/>
            <a:ext cx="5648325" cy="42362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A611C93-0063-4C75-A81D-8F4886B620DE}"/>
              </a:ext>
            </a:extLst>
          </p:cNvPr>
          <p:cNvSpPr/>
          <p:nvPr/>
        </p:nvSpPr>
        <p:spPr>
          <a:xfrm>
            <a:off x="3230734" y="1049312"/>
            <a:ext cx="5400675" cy="21812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9F02CF-F409-44D3-90E3-C8EDD6F26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Motion Compensation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EBC7554-47A3-4A19-B237-398D10C0FF3D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457200" y="944563"/>
                <a:ext cx="8229600" cy="3638550"/>
              </a:xfrm>
            </p:spPr>
            <p:txBody>
              <a:bodyPr/>
              <a:lstStyle/>
              <a:p>
                <a:r>
                  <a:rPr lang="en-AU" dirty="0"/>
                  <a:t>Rather than thinking of one volume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AU" dirty="0"/>
                  <a:t>, think of multiple volumes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AU" dirty="0"/>
                  <a:t>.</a:t>
                </a:r>
              </a:p>
              <a:p>
                <a:r>
                  <a:rPr lang="en-AU" dirty="0"/>
                  <a:t>Can isolate bin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AU" dirty="0"/>
                  <a:t> e.g.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AU" dirty="0"/>
                  <a:t> and reconstruct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𝐹𝐵𝑃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en-AU" b="0" i="1" smtClean="0">
                        <a:latin typeface="Cambria Math" panose="02040503050406030204" pitchFamily="18" charset="0"/>
                      </a:rPr>
                      <m:t>𝐹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AU" dirty="0"/>
                  <a:t>.</a:t>
                </a:r>
              </a:p>
              <a:p>
                <a:r>
                  <a:rPr lang="en-AU" dirty="0"/>
                  <a:t>Can share information e.g.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𝑅𝐸𝐺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AU" i="1">
                        <a:latin typeface="Cambria Math" panose="02040503050406030204" pitchFamily="18" charset="0"/>
                      </a:rPr>
                      <m:t>= </m:t>
                    </m:r>
                    <m:func>
                      <m:func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AU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AU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 −</m:t>
                                    </m:r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r>
                  <a:rPr lang="en-AU" dirty="0"/>
                  <a:t>.</a:t>
                </a:r>
              </a:p>
              <a:p>
                <a:r>
                  <a:rPr lang="en-AU" dirty="0"/>
                  <a:t>Can account for motion explicitly e.g.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𝐶𝑇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𝐶𝑇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AU" dirty="0"/>
                  <a:t>then we could 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𝑀𝐶</m:t>
                        </m:r>
                        <m:r>
                          <a:rPr lang="en-AU" i="1">
                            <a:latin typeface="Cambria Math" panose="02040503050406030204" pitchFamily="18" charset="0"/>
                          </a:rPr>
                          <m:t>𝐹𝐵𝑃</m:t>
                        </m:r>
                        <m:r>
                          <a:rPr lang="en-AU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AU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AU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AU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AU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  <m:r>
                      <a:rPr lang="en-AU" b="0" i="1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AU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en-AU" i="1">
                        <a:latin typeface="Cambria Math" panose="02040503050406030204" pitchFamily="18" charset="0"/>
                      </a:rPr>
                      <m:t>𝐹</m:t>
                    </m:r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AU" dirty="0"/>
                  <a:t>.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EBC7554-47A3-4A19-B237-398D10C0FF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457200" y="944563"/>
                <a:ext cx="8229600" cy="3638550"/>
              </a:xfrm>
              <a:blipFill>
                <a:blip r:embed="rId3"/>
                <a:stretch>
                  <a:fillRect l="-667" t="-838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picture containing photo, sitting, table, man&#10;&#10;Description automatically generated">
            <a:extLst>
              <a:ext uri="{FF2B5EF4-FFF2-40B4-BE49-F238E27FC236}">
                <a16:creationId xmlns:a16="http://schemas.microsoft.com/office/drawing/2014/main" id="{955DF33D-50E2-487E-86C2-AC8314E6FE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900" y="3230537"/>
            <a:ext cx="1456446" cy="146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177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F4DB6-CF37-4C0D-A2AC-8A7291467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Real Equation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B2924717-9536-4919-A8BD-39A107D67DF0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457200" y="944563"/>
                <a:ext cx="8229600" cy="3638550"/>
              </a:xfrm>
            </p:spPr>
            <p:txBody>
              <a:bodyPr/>
              <a:lstStyle/>
              <a:p>
                <a:r>
                  <a:rPr lang="en-AU" dirty="0"/>
                  <a:t>We have talked about how to deal with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𝐴𝑥</m:t>
                    </m:r>
                  </m:oMath>
                </a14:m>
                <a:r>
                  <a:rPr lang="en-AU" dirty="0"/>
                  <a:t>. What about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AU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 i="1">
                        <a:latin typeface="Cambria Math" panose="02040503050406030204" pitchFamily="18" charset="0"/>
                      </a:rPr>
                      <m:t>𝐴𝑥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AU" dirty="0"/>
                  <a:t>?</a:t>
                </a:r>
              </a:p>
              <a:p>
                <a:r>
                  <a:rPr lang="en-AU" dirty="0"/>
                  <a:t>The real problem is</a:t>
                </a:r>
              </a:p>
              <a:p>
                <a:endParaRPr lang="en-AU" dirty="0"/>
              </a:p>
              <a:p>
                <a:endParaRPr lang="en-AU" dirty="0"/>
              </a:p>
              <a:p>
                <a:pPr marL="0" indent="0">
                  <a:buNone/>
                </a:pPr>
                <a:r>
                  <a:rPr lang="en-AU" dirty="0"/>
                  <a:t>	where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AU" dirty="0"/>
                  <a:t> is the measured data,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AU" dirty="0"/>
                  <a:t> is the measurement operator (depends 	on exact detector layout, pixel response etc.),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AU" dirty="0"/>
                  <a:t> is a </a:t>
                </a:r>
                <a:r>
                  <a:rPr lang="en-AU" dirty="0" err="1"/>
                  <a:t>poisson</a:t>
                </a:r>
                <a:r>
                  <a:rPr lang="en-AU" dirty="0"/>
                  <a:t> process (beam 	isn’t a smoothly decaying intensity, actually individual photons with their 	own odds of getting through),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AU" dirty="0"/>
                  <a:t> is the scatter,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AU" dirty="0"/>
                  <a:t> denotes that absorption 	is a function of photon energy, and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AU" dirty="0"/>
                  <a:t> is the stuff we don’t know about.</a:t>
                </a:r>
              </a:p>
              <a:p>
                <a:r>
                  <a:rPr lang="en-AU" dirty="0"/>
                  <a:t>All of these things add a huge computational burden to the problem, and are part of ongoing research.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B2924717-9536-4919-A8BD-39A107D67D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457200" y="944563"/>
                <a:ext cx="8229600" cy="3638550"/>
              </a:xfrm>
              <a:blipFill>
                <a:blip r:embed="rId2"/>
                <a:stretch>
                  <a:fillRect l="-667" t="-1005" r="-1630" b="-603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0A3E5D6-6E7E-41BF-8F16-5F7C836749EF}"/>
                  </a:ext>
                </a:extLst>
              </p:cNvPr>
              <p:cNvSpPr txBox="1"/>
              <p:nvPr/>
            </p:nvSpPr>
            <p:spPr>
              <a:xfrm>
                <a:off x="1422355" y="1592263"/>
                <a:ext cx="7178119" cy="8291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3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AU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sz="3600" b="0" i="1" smtClean="0">
                          <a:latin typeface="Cambria Math" panose="02040503050406030204" pitchFamily="18" charset="0"/>
                        </a:rPr>
                        <m:t>𝑀</m:t>
                      </m:r>
                      <m:d>
                        <m:dPr>
                          <m:ctrlPr>
                            <a:rPr lang="en-AU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sz="36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AU" sz="3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AU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sz="3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AU" sz="3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AU" sz="3600" i="1">
                                      <a:latin typeface="Cambria Math" panose="02040503050406030204" pitchFamily="18" charset="0"/>
                                    </a:rPr>
                                    <m:t>𝐴𝑥</m:t>
                                  </m:r>
                                  <m:r>
                                    <a:rPr lang="en-AU" sz="36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AU" sz="36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r>
                                    <a:rPr lang="en-AU" sz="36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en-AU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AU" sz="3600" b="0" i="1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AU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AU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AU" sz="36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</m:e>
                      </m:d>
                      <m:r>
                        <a:rPr lang="en-AU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AU" sz="3600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AU" sz="36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0A3E5D6-6E7E-41BF-8F16-5F7C83674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2355" y="1592263"/>
                <a:ext cx="7178119" cy="8291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1424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02C65-6B69-4EE0-B2B0-546185F07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847725"/>
            <a:ext cx="8401050" cy="3448050"/>
          </a:xfrm>
        </p:spPr>
        <p:txBody>
          <a:bodyPr/>
          <a:lstStyle/>
          <a:p>
            <a:pPr algn="ctr"/>
            <a:r>
              <a:rPr lang="en-AU" sz="9600" dirty="0"/>
              <a:t>Thanks for </a:t>
            </a:r>
            <a:br>
              <a:rPr lang="en-AU" sz="9600" dirty="0"/>
            </a:br>
            <a:r>
              <a:rPr lang="en-AU" sz="9600" dirty="0"/>
              <a:t>Listening!</a:t>
            </a:r>
          </a:p>
        </p:txBody>
      </p:sp>
    </p:spTree>
    <p:extLst>
      <p:ext uri="{BB962C8B-B14F-4D97-AF65-F5344CB8AC3E}">
        <p14:creationId xmlns:p14="http://schemas.microsoft.com/office/powerpoint/2010/main" val="1720688711"/>
      </p:ext>
    </p:extLst>
  </p:cSld>
  <p:clrMapOvr>
    <a:masterClrMapping/>
  </p:clrMapOvr>
</p:sld>
</file>

<file path=ppt/theme/theme1.xml><?xml version="1.0" encoding="utf-8"?>
<a:theme xmlns:a="http://schemas.openxmlformats.org/drawingml/2006/main" name="PPT-template-widescreen">
  <a:themeElements>
    <a:clrScheme name="Image X 1">
      <a:dk1>
        <a:srgbClr val="000000"/>
      </a:dk1>
      <a:lt1>
        <a:srgbClr val="FFFFFF"/>
      </a:lt1>
      <a:dk2>
        <a:srgbClr val="5E5E5E"/>
      </a:dk2>
      <a:lt2>
        <a:srgbClr val="FFD478"/>
      </a:lt2>
      <a:accent1>
        <a:srgbClr val="F08A09"/>
      </a:accent1>
      <a:accent2>
        <a:srgbClr val="C6DD1F"/>
      </a:accent2>
      <a:accent3>
        <a:srgbClr val="00CCF3"/>
      </a:accent3>
      <a:accent4>
        <a:srgbClr val="EC33A4"/>
      </a:accent4>
      <a:accent5>
        <a:srgbClr val="AE33B2"/>
      </a:accent5>
      <a:accent6>
        <a:srgbClr val="FF6100"/>
      </a:accent6>
      <a:hlink>
        <a:srgbClr val="FF9300"/>
      </a:hlink>
      <a:folHlink>
        <a:srgbClr val="BB6C00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mageX" id="{F26335CC-7D78-4472-9BBA-CCEF749F8DEC}" vid="{22B6F330-7BD5-4B52-A4A5-097E2B4BEE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ImageX_JournalClub</Template>
  <TotalTime>21742</TotalTime>
  <Words>608</Words>
  <Application>Microsoft Office PowerPoint</Application>
  <PresentationFormat>On-screen Show (16:9)</PresentationFormat>
  <Paragraphs>123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 Math</vt:lpstr>
      <vt:lpstr>Lucida Grande</vt:lpstr>
      <vt:lpstr>Tw Cen MT</vt:lpstr>
      <vt:lpstr>PPT-template-widescreen</vt:lpstr>
      <vt:lpstr>X-Ray Computed  Tomography</vt:lpstr>
      <vt:lpstr>What is it?</vt:lpstr>
      <vt:lpstr>PowerPoint Presentation</vt:lpstr>
      <vt:lpstr>How it works: x-rays</vt:lpstr>
      <vt:lpstr>How it works: Tomography</vt:lpstr>
      <vt:lpstr>How it works: Tomography</vt:lpstr>
      <vt:lpstr>PowerPoint Presentation</vt:lpstr>
      <vt:lpstr>Back Projection</vt:lpstr>
      <vt:lpstr>PowerPoint Presentation</vt:lpstr>
      <vt:lpstr>Filtered Back Projection</vt:lpstr>
      <vt:lpstr>A Perfect Solution in an Imperfect World</vt:lpstr>
      <vt:lpstr>Iterative methods</vt:lpstr>
      <vt:lpstr>Standard Iterative: SART</vt:lpstr>
      <vt:lpstr>Regularization</vt:lpstr>
      <vt:lpstr>PowerPoint Presentation</vt:lpstr>
      <vt:lpstr>Motion Compensation</vt:lpstr>
      <vt:lpstr>The Real Equation</vt:lpstr>
      <vt:lpstr>Thanks for  Listening!</vt:lpstr>
    </vt:vector>
  </TitlesOfParts>
  <Company>The University of Sydney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club 11.09.2018</dc:title>
  <dc:creator>Work</dc:creator>
  <cp:lastModifiedBy>Owen Dillon</cp:lastModifiedBy>
  <cp:revision>179</cp:revision>
  <dcterms:created xsi:type="dcterms:W3CDTF">2018-09-11T00:31:00Z</dcterms:created>
  <dcterms:modified xsi:type="dcterms:W3CDTF">2020-01-28T03:33:12Z</dcterms:modified>
</cp:coreProperties>
</file>